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5"/>
  </p:notesMasterIdLst>
  <p:handoutMasterIdLst>
    <p:handoutMasterId r:id="rId306"/>
  </p:handoutMasterIdLst>
  <p:sldIdLst>
    <p:sldId id="605" r:id="rId5"/>
    <p:sldId id="606" r:id="rId6"/>
    <p:sldId id="430" r:id="rId7"/>
    <p:sldId id="607" r:id="rId8"/>
    <p:sldId id="1150" r:id="rId9"/>
    <p:sldId id="608" r:id="rId10"/>
    <p:sldId id="964" r:id="rId11"/>
    <p:sldId id="962" r:id="rId12"/>
    <p:sldId id="963" r:id="rId13"/>
    <p:sldId id="431" r:id="rId14"/>
    <p:sldId id="432" r:id="rId15"/>
    <p:sldId id="433" r:id="rId16"/>
    <p:sldId id="434" r:id="rId17"/>
    <p:sldId id="435" r:id="rId18"/>
    <p:sldId id="436" r:id="rId19"/>
    <p:sldId id="437" r:id="rId20"/>
    <p:sldId id="438" r:id="rId21"/>
    <p:sldId id="439" r:id="rId22"/>
    <p:sldId id="1215" r:id="rId23"/>
    <p:sldId id="489" r:id="rId24"/>
    <p:sldId id="487" r:id="rId25"/>
    <p:sldId id="488" r:id="rId26"/>
    <p:sldId id="689" r:id="rId27"/>
    <p:sldId id="504" r:id="rId28"/>
    <p:sldId id="505" r:id="rId29"/>
    <p:sldId id="506" r:id="rId30"/>
    <p:sldId id="911" r:id="rId31"/>
    <p:sldId id="1214" r:id="rId32"/>
    <p:sldId id="1216" r:id="rId33"/>
    <p:sldId id="1217" r:id="rId34"/>
    <p:sldId id="1218" r:id="rId35"/>
    <p:sldId id="1219" r:id="rId36"/>
    <p:sldId id="1220" r:id="rId37"/>
    <p:sldId id="1221" r:id="rId38"/>
    <p:sldId id="914" r:id="rId39"/>
    <p:sldId id="915" r:id="rId40"/>
    <p:sldId id="507" r:id="rId41"/>
    <p:sldId id="508" r:id="rId42"/>
    <p:sldId id="509" r:id="rId43"/>
    <p:sldId id="510" r:id="rId44"/>
    <p:sldId id="511" r:id="rId45"/>
    <p:sldId id="512" r:id="rId46"/>
    <p:sldId id="513" r:id="rId47"/>
    <p:sldId id="514" r:id="rId48"/>
    <p:sldId id="515" r:id="rId49"/>
    <p:sldId id="516" r:id="rId50"/>
    <p:sldId id="517" r:id="rId51"/>
    <p:sldId id="518" r:id="rId52"/>
    <p:sldId id="519" r:id="rId53"/>
    <p:sldId id="1223" r:id="rId54"/>
    <p:sldId id="910" r:id="rId55"/>
    <p:sldId id="912" r:id="rId56"/>
    <p:sldId id="913" r:id="rId57"/>
    <p:sldId id="520" r:id="rId58"/>
    <p:sldId id="521" r:id="rId59"/>
    <p:sldId id="522" r:id="rId60"/>
    <p:sldId id="523" r:id="rId61"/>
    <p:sldId id="917" r:id="rId62"/>
    <p:sldId id="918" r:id="rId63"/>
    <p:sldId id="657" r:id="rId64"/>
    <p:sldId id="916" r:id="rId65"/>
    <p:sldId id="961" r:id="rId66"/>
    <p:sldId id="1222" r:id="rId67"/>
    <p:sldId id="965" r:id="rId68"/>
    <p:sldId id="665" r:id="rId69"/>
    <p:sldId id="666" r:id="rId70"/>
    <p:sldId id="667" r:id="rId71"/>
    <p:sldId id="668" r:id="rId72"/>
    <p:sldId id="669" r:id="rId73"/>
    <p:sldId id="670" r:id="rId74"/>
    <p:sldId id="671" r:id="rId75"/>
    <p:sldId id="524" r:id="rId76"/>
    <p:sldId id="525" r:id="rId77"/>
    <p:sldId id="526" r:id="rId78"/>
    <p:sldId id="527" r:id="rId79"/>
    <p:sldId id="528" r:id="rId80"/>
    <p:sldId id="529" r:id="rId81"/>
    <p:sldId id="530" r:id="rId82"/>
    <p:sldId id="545" r:id="rId83"/>
    <p:sldId id="531" r:id="rId84"/>
    <p:sldId id="532" r:id="rId85"/>
    <p:sldId id="440" r:id="rId86"/>
    <p:sldId id="921" r:id="rId87"/>
    <p:sldId id="441" r:id="rId88"/>
    <p:sldId id="469" r:id="rId89"/>
    <p:sldId id="442" r:id="rId90"/>
    <p:sldId id="443" r:id="rId91"/>
    <p:sldId id="470" r:id="rId92"/>
    <p:sldId id="471" r:id="rId93"/>
    <p:sldId id="472" r:id="rId94"/>
    <p:sldId id="449" r:id="rId95"/>
    <p:sldId id="473" r:id="rId96"/>
    <p:sldId id="474" r:id="rId97"/>
    <p:sldId id="919" r:id="rId98"/>
    <p:sldId id="920" r:id="rId99"/>
    <p:sldId id="1224" r:id="rId100"/>
    <p:sldId id="1225" r:id="rId101"/>
    <p:sldId id="922" r:id="rId102"/>
    <p:sldId id="1226" r:id="rId103"/>
    <p:sldId id="1227" r:id="rId104"/>
    <p:sldId id="923" r:id="rId105"/>
    <p:sldId id="924" r:id="rId106"/>
    <p:sldId id="925" r:id="rId107"/>
    <p:sldId id="926" r:id="rId108"/>
    <p:sldId id="492" r:id="rId109"/>
    <p:sldId id="493" r:id="rId110"/>
    <p:sldId id="494" r:id="rId111"/>
    <p:sldId id="495" r:id="rId112"/>
    <p:sldId id="496" r:id="rId113"/>
    <p:sldId id="497" r:id="rId114"/>
    <p:sldId id="499" r:id="rId115"/>
    <p:sldId id="609" r:id="rId116"/>
    <p:sldId id="610" r:id="rId117"/>
    <p:sldId id="611" r:id="rId118"/>
    <p:sldId id="612" r:id="rId119"/>
    <p:sldId id="613" r:id="rId120"/>
    <p:sldId id="500" r:id="rId121"/>
    <p:sldId id="501" r:id="rId122"/>
    <p:sldId id="502" r:id="rId123"/>
    <p:sldId id="562" r:id="rId124"/>
    <p:sldId id="563" r:id="rId125"/>
    <p:sldId id="564" r:id="rId126"/>
    <p:sldId id="966" r:id="rId127"/>
    <p:sldId id="498" r:id="rId128"/>
    <p:sldId id="503" r:id="rId129"/>
    <p:sldId id="561" r:id="rId130"/>
    <p:sldId id="546" r:id="rId131"/>
    <p:sldId id="547" r:id="rId132"/>
    <p:sldId id="639" r:id="rId133"/>
    <p:sldId id="822" r:id="rId134"/>
    <p:sldId id="983" r:id="rId135"/>
    <p:sldId id="984" r:id="rId136"/>
    <p:sldId id="985" r:id="rId137"/>
    <p:sldId id="986" r:id="rId138"/>
    <p:sldId id="987" r:id="rId139"/>
    <p:sldId id="988" r:id="rId140"/>
    <p:sldId id="989" r:id="rId141"/>
    <p:sldId id="990" r:id="rId142"/>
    <p:sldId id="991" r:id="rId143"/>
    <p:sldId id="992" r:id="rId144"/>
    <p:sldId id="993" r:id="rId145"/>
    <p:sldId id="994" r:id="rId146"/>
    <p:sldId id="995" r:id="rId147"/>
    <p:sldId id="996" r:id="rId148"/>
    <p:sldId id="997" r:id="rId149"/>
    <p:sldId id="998" r:id="rId150"/>
    <p:sldId id="999" r:id="rId151"/>
    <p:sldId id="1000" r:id="rId152"/>
    <p:sldId id="1001" r:id="rId153"/>
    <p:sldId id="1002" r:id="rId154"/>
    <p:sldId id="979" r:id="rId155"/>
    <p:sldId id="980" r:id="rId156"/>
    <p:sldId id="981" r:id="rId157"/>
    <p:sldId id="982" r:id="rId158"/>
    <p:sldId id="978" r:id="rId159"/>
    <p:sldId id="553" r:id="rId160"/>
    <p:sldId id="549" r:id="rId161"/>
    <p:sldId id="1003" r:id="rId162"/>
    <p:sldId id="634" r:id="rId163"/>
    <p:sldId id="969" r:id="rId164"/>
    <p:sldId id="640" r:id="rId165"/>
    <p:sldId id="1004" r:id="rId166"/>
    <p:sldId id="1005" r:id="rId167"/>
    <p:sldId id="1006" r:id="rId168"/>
    <p:sldId id="1007" r:id="rId169"/>
    <p:sldId id="1008" r:id="rId170"/>
    <p:sldId id="1009" r:id="rId171"/>
    <p:sldId id="1010" r:id="rId172"/>
    <p:sldId id="1011" r:id="rId173"/>
    <p:sldId id="1012" r:id="rId174"/>
    <p:sldId id="1013" r:id="rId175"/>
    <p:sldId id="1014" r:id="rId176"/>
    <p:sldId id="1015" r:id="rId177"/>
    <p:sldId id="1016" r:id="rId178"/>
    <p:sldId id="1017" r:id="rId179"/>
    <p:sldId id="1018" r:id="rId180"/>
    <p:sldId id="1019" r:id="rId181"/>
    <p:sldId id="1020" r:id="rId182"/>
    <p:sldId id="970" r:id="rId183"/>
    <p:sldId id="971" r:id="rId184"/>
    <p:sldId id="972" r:id="rId185"/>
    <p:sldId id="973" r:id="rId186"/>
    <p:sldId id="974" r:id="rId187"/>
    <p:sldId id="975" r:id="rId188"/>
    <p:sldId id="976" r:id="rId189"/>
    <p:sldId id="977" r:id="rId190"/>
    <p:sldId id="552" r:id="rId191"/>
    <p:sldId id="548" r:id="rId192"/>
    <p:sldId id="641" r:id="rId193"/>
    <p:sldId id="642" r:id="rId194"/>
    <p:sldId id="635" r:id="rId195"/>
    <p:sldId id="636" r:id="rId196"/>
    <p:sldId id="637" r:id="rId197"/>
    <p:sldId id="550" r:id="rId198"/>
    <p:sldId id="551" r:id="rId199"/>
    <p:sldId id="643" r:id="rId200"/>
    <p:sldId id="554" r:id="rId201"/>
    <p:sldId id="638" r:id="rId202"/>
    <p:sldId id="631" r:id="rId203"/>
    <p:sldId id="632" r:id="rId204"/>
    <p:sldId id="555" r:id="rId205"/>
    <p:sldId id="560" r:id="rId206"/>
    <p:sldId id="556" r:id="rId207"/>
    <p:sldId id="557" r:id="rId208"/>
    <p:sldId id="1035" r:id="rId209"/>
    <p:sldId id="1410" r:id="rId210"/>
    <p:sldId id="1036" r:id="rId211"/>
    <p:sldId id="1037" r:id="rId212"/>
    <p:sldId id="558" r:id="rId213"/>
    <p:sldId id="559" r:id="rId214"/>
    <p:sldId id="752" r:id="rId215"/>
    <p:sldId id="753" r:id="rId216"/>
    <p:sldId id="754" r:id="rId217"/>
    <p:sldId id="1021" r:id="rId218"/>
    <p:sldId id="1022" r:id="rId219"/>
    <p:sldId id="1023" r:id="rId220"/>
    <p:sldId id="1029" r:id="rId221"/>
    <p:sldId id="1025" r:id="rId222"/>
    <p:sldId id="1026" r:id="rId223"/>
    <p:sldId id="1024" r:id="rId224"/>
    <p:sldId id="1027" r:id="rId225"/>
    <p:sldId id="1028" r:id="rId226"/>
    <p:sldId id="1030" r:id="rId227"/>
    <p:sldId id="1031" r:id="rId228"/>
    <p:sldId id="1032" r:id="rId229"/>
    <p:sldId id="1033" r:id="rId230"/>
    <p:sldId id="1034" r:id="rId231"/>
    <p:sldId id="1038" r:id="rId232"/>
    <p:sldId id="1039" r:id="rId233"/>
    <p:sldId id="1040" r:id="rId234"/>
    <p:sldId id="1041" r:id="rId235"/>
    <p:sldId id="1042" r:id="rId236"/>
    <p:sldId id="1043" r:id="rId237"/>
    <p:sldId id="1044" r:id="rId238"/>
    <p:sldId id="1045" r:id="rId239"/>
    <p:sldId id="1046" r:id="rId240"/>
    <p:sldId id="1049" r:id="rId241"/>
    <p:sldId id="1047" r:id="rId242"/>
    <p:sldId id="1048" r:id="rId243"/>
    <p:sldId id="1050" r:id="rId244"/>
    <p:sldId id="1051" r:id="rId245"/>
    <p:sldId id="746" r:id="rId246"/>
    <p:sldId id="750" r:id="rId247"/>
    <p:sldId id="751" r:id="rId248"/>
    <p:sldId id="748" r:id="rId249"/>
    <p:sldId id="749" r:id="rId250"/>
    <p:sldId id="1229" r:id="rId251"/>
    <p:sldId id="1230" r:id="rId252"/>
    <p:sldId id="1231" r:id="rId253"/>
    <p:sldId id="1232" r:id="rId254"/>
    <p:sldId id="1228" r:id="rId255"/>
    <p:sldId id="756" r:id="rId256"/>
    <p:sldId id="1052" r:id="rId257"/>
    <p:sldId id="644" r:id="rId258"/>
    <p:sldId id="817" r:id="rId259"/>
    <p:sldId id="645" r:id="rId260"/>
    <p:sldId id="1054" r:id="rId261"/>
    <p:sldId id="1053" r:id="rId262"/>
    <p:sldId id="816" r:id="rId263"/>
    <p:sldId id="815" r:id="rId264"/>
    <p:sldId id="814" r:id="rId265"/>
    <p:sldId id="1055" r:id="rId266"/>
    <p:sldId id="1056" r:id="rId267"/>
    <p:sldId id="1057" r:id="rId268"/>
    <p:sldId id="1058" r:id="rId269"/>
    <p:sldId id="1079" r:id="rId270"/>
    <p:sldId id="820" r:id="rId271"/>
    <p:sldId id="1059" r:id="rId272"/>
    <p:sldId id="1060" r:id="rId273"/>
    <p:sldId id="1085" r:id="rId274"/>
    <p:sldId id="1061" r:id="rId275"/>
    <p:sldId id="1063" r:id="rId276"/>
    <p:sldId id="1064" r:id="rId277"/>
    <p:sldId id="1065" r:id="rId278"/>
    <p:sldId id="1066" r:id="rId279"/>
    <p:sldId id="1062" r:id="rId280"/>
    <p:sldId id="1067" r:id="rId281"/>
    <p:sldId id="1068" r:id="rId282"/>
    <p:sldId id="1069" r:id="rId283"/>
    <p:sldId id="1070" r:id="rId284"/>
    <p:sldId id="1071" r:id="rId285"/>
    <p:sldId id="1072" r:id="rId286"/>
    <p:sldId id="821" r:id="rId287"/>
    <p:sldId id="1289" r:id="rId288"/>
    <p:sldId id="1288" r:id="rId289"/>
    <p:sldId id="1088" r:id="rId290"/>
    <p:sldId id="1086" r:id="rId291"/>
    <p:sldId id="1087" r:id="rId292"/>
    <p:sldId id="1073" r:id="rId293"/>
    <p:sldId id="1074" r:id="rId294"/>
    <p:sldId id="1075" r:id="rId295"/>
    <p:sldId id="1076" r:id="rId296"/>
    <p:sldId id="1077" r:id="rId297"/>
    <p:sldId id="1078" r:id="rId298"/>
    <p:sldId id="1276" r:id="rId299"/>
    <p:sldId id="1277" r:id="rId300"/>
    <p:sldId id="1278" r:id="rId301"/>
    <p:sldId id="1281" r:id="rId302"/>
    <p:sldId id="1282" r:id="rId303"/>
    <p:sldId id="1283" r:id="rId304"/>
  </p:sldIdLst>
  <p:sldSz cx="9144000" cy="6858000" type="screen4x3"/>
  <p:notesSz cx="6858000" cy="9144000"/>
  <p:custDataLst>
    <p:tags r:id="rId3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605"/>
            <p14:sldId id="606"/>
          </p14:sldIdLst>
        </p14:section>
        <p14:section name="Untitled Section" id="{69352B41-44E2-4D7F-A1EF-71FC49AB1BC6}">
          <p14:sldIdLst>
            <p14:sldId id="430"/>
            <p14:sldId id="607"/>
            <p14:sldId id="1150"/>
            <p14:sldId id="608"/>
            <p14:sldId id="964"/>
            <p14:sldId id="962"/>
            <p14:sldId id="963"/>
            <p14:sldId id="431"/>
            <p14:sldId id="432"/>
            <p14:sldId id="433"/>
            <p14:sldId id="434"/>
            <p14:sldId id="435"/>
            <p14:sldId id="436"/>
            <p14:sldId id="437"/>
            <p14:sldId id="438"/>
            <p14:sldId id="439"/>
            <p14:sldId id="1215"/>
            <p14:sldId id="489"/>
            <p14:sldId id="487"/>
            <p14:sldId id="488"/>
            <p14:sldId id="689"/>
            <p14:sldId id="504"/>
            <p14:sldId id="505"/>
            <p14:sldId id="506"/>
            <p14:sldId id="911"/>
            <p14:sldId id="1214"/>
            <p14:sldId id="1216"/>
            <p14:sldId id="1217"/>
            <p14:sldId id="1218"/>
            <p14:sldId id="1219"/>
            <p14:sldId id="1220"/>
            <p14:sldId id="1221"/>
            <p14:sldId id="914"/>
            <p14:sldId id="915"/>
            <p14:sldId id="507"/>
            <p14:sldId id="508"/>
            <p14:sldId id="509"/>
            <p14:sldId id="510"/>
            <p14:sldId id="511"/>
            <p14:sldId id="512"/>
            <p14:sldId id="513"/>
            <p14:sldId id="514"/>
            <p14:sldId id="515"/>
            <p14:sldId id="516"/>
            <p14:sldId id="517"/>
            <p14:sldId id="518"/>
            <p14:sldId id="519"/>
            <p14:sldId id="1223"/>
            <p14:sldId id="910"/>
            <p14:sldId id="912"/>
            <p14:sldId id="913"/>
            <p14:sldId id="520"/>
            <p14:sldId id="521"/>
            <p14:sldId id="522"/>
            <p14:sldId id="523"/>
            <p14:sldId id="917"/>
            <p14:sldId id="918"/>
            <p14:sldId id="657"/>
            <p14:sldId id="916"/>
            <p14:sldId id="961"/>
            <p14:sldId id="1222"/>
            <p14:sldId id="965"/>
            <p14:sldId id="665"/>
            <p14:sldId id="666"/>
            <p14:sldId id="667"/>
            <p14:sldId id="668"/>
            <p14:sldId id="669"/>
            <p14:sldId id="670"/>
            <p14:sldId id="671"/>
            <p14:sldId id="524"/>
            <p14:sldId id="525"/>
            <p14:sldId id="526"/>
            <p14:sldId id="527"/>
            <p14:sldId id="528"/>
            <p14:sldId id="529"/>
            <p14:sldId id="530"/>
            <p14:sldId id="545"/>
            <p14:sldId id="531"/>
            <p14:sldId id="532"/>
            <p14:sldId id="440"/>
            <p14:sldId id="921"/>
            <p14:sldId id="441"/>
            <p14:sldId id="469"/>
            <p14:sldId id="442"/>
            <p14:sldId id="443"/>
            <p14:sldId id="470"/>
            <p14:sldId id="471"/>
            <p14:sldId id="472"/>
            <p14:sldId id="449"/>
            <p14:sldId id="473"/>
            <p14:sldId id="474"/>
            <p14:sldId id="919"/>
            <p14:sldId id="920"/>
            <p14:sldId id="1224"/>
            <p14:sldId id="1225"/>
            <p14:sldId id="922"/>
            <p14:sldId id="1226"/>
            <p14:sldId id="1227"/>
            <p14:sldId id="923"/>
            <p14:sldId id="924"/>
            <p14:sldId id="925"/>
            <p14:sldId id="926"/>
            <p14:sldId id="492"/>
            <p14:sldId id="493"/>
            <p14:sldId id="494"/>
            <p14:sldId id="495"/>
            <p14:sldId id="496"/>
            <p14:sldId id="497"/>
            <p14:sldId id="499"/>
            <p14:sldId id="609"/>
            <p14:sldId id="610"/>
            <p14:sldId id="611"/>
            <p14:sldId id="612"/>
            <p14:sldId id="613"/>
            <p14:sldId id="500"/>
            <p14:sldId id="501"/>
            <p14:sldId id="502"/>
            <p14:sldId id="562"/>
            <p14:sldId id="563"/>
            <p14:sldId id="564"/>
            <p14:sldId id="966"/>
            <p14:sldId id="498"/>
            <p14:sldId id="503"/>
            <p14:sldId id="561"/>
            <p14:sldId id="546"/>
            <p14:sldId id="547"/>
            <p14:sldId id="639"/>
            <p14:sldId id="82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979"/>
            <p14:sldId id="980"/>
            <p14:sldId id="981"/>
            <p14:sldId id="982"/>
            <p14:sldId id="978"/>
            <p14:sldId id="553"/>
            <p14:sldId id="549"/>
            <p14:sldId id="1003"/>
            <p14:sldId id="634"/>
            <p14:sldId id="969"/>
            <p14:sldId id="640"/>
            <p14:sldId id="1004"/>
            <p14:sldId id="1005"/>
            <p14:sldId id="1006"/>
            <p14:sldId id="1007"/>
            <p14:sldId id="1008"/>
            <p14:sldId id="1009"/>
            <p14:sldId id="1010"/>
            <p14:sldId id="1011"/>
            <p14:sldId id="1012"/>
            <p14:sldId id="1013"/>
            <p14:sldId id="1014"/>
            <p14:sldId id="1015"/>
            <p14:sldId id="1016"/>
            <p14:sldId id="1017"/>
            <p14:sldId id="1018"/>
            <p14:sldId id="1019"/>
            <p14:sldId id="1020"/>
            <p14:sldId id="970"/>
            <p14:sldId id="971"/>
            <p14:sldId id="972"/>
            <p14:sldId id="973"/>
            <p14:sldId id="974"/>
            <p14:sldId id="975"/>
            <p14:sldId id="976"/>
            <p14:sldId id="977"/>
            <p14:sldId id="552"/>
            <p14:sldId id="548"/>
            <p14:sldId id="641"/>
            <p14:sldId id="642"/>
            <p14:sldId id="635"/>
            <p14:sldId id="636"/>
            <p14:sldId id="637"/>
            <p14:sldId id="550"/>
            <p14:sldId id="551"/>
            <p14:sldId id="643"/>
            <p14:sldId id="554"/>
            <p14:sldId id="638"/>
            <p14:sldId id="631"/>
            <p14:sldId id="632"/>
            <p14:sldId id="555"/>
            <p14:sldId id="560"/>
            <p14:sldId id="556"/>
            <p14:sldId id="557"/>
            <p14:sldId id="1035"/>
            <p14:sldId id="1410"/>
            <p14:sldId id="1036"/>
            <p14:sldId id="1037"/>
            <p14:sldId id="558"/>
            <p14:sldId id="559"/>
            <p14:sldId id="752"/>
            <p14:sldId id="753"/>
            <p14:sldId id="754"/>
            <p14:sldId id="1021"/>
            <p14:sldId id="1022"/>
            <p14:sldId id="1023"/>
            <p14:sldId id="1029"/>
            <p14:sldId id="1025"/>
            <p14:sldId id="1026"/>
            <p14:sldId id="1024"/>
            <p14:sldId id="1027"/>
            <p14:sldId id="1028"/>
            <p14:sldId id="1030"/>
            <p14:sldId id="1031"/>
            <p14:sldId id="1032"/>
            <p14:sldId id="1033"/>
            <p14:sldId id="1034"/>
            <p14:sldId id="1038"/>
            <p14:sldId id="1039"/>
            <p14:sldId id="1040"/>
            <p14:sldId id="1041"/>
            <p14:sldId id="1042"/>
            <p14:sldId id="1043"/>
            <p14:sldId id="1044"/>
            <p14:sldId id="1045"/>
            <p14:sldId id="1046"/>
            <p14:sldId id="1049"/>
            <p14:sldId id="1047"/>
            <p14:sldId id="1048"/>
            <p14:sldId id="1050"/>
            <p14:sldId id="1051"/>
            <p14:sldId id="746"/>
            <p14:sldId id="750"/>
            <p14:sldId id="751"/>
            <p14:sldId id="748"/>
            <p14:sldId id="749"/>
            <p14:sldId id="1229"/>
            <p14:sldId id="1230"/>
            <p14:sldId id="1231"/>
            <p14:sldId id="1232"/>
            <p14:sldId id="1228"/>
            <p14:sldId id="756"/>
            <p14:sldId id="1052"/>
            <p14:sldId id="644"/>
            <p14:sldId id="817"/>
            <p14:sldId id="645"/>
            <p14:sldId id="1054"/>
            <p14:sldId id="1053"/>
            <p14:sldId id="816"/>
            <p14:sldId id="815"/>
            <p14:sldId id="814"/>
            <p14:sldId id="1055"/>
            <p14:sldId id="1056"/>
            <p14:sldId id="1057"/>
            <p14:sldId id="1058"/>
            <p14:sldId id="1079"/>
            <p14:sldId id="820"/>
            <p14:sldId id="1059"/>
            <p14:sldId id="1060"/>
            <p14:sldId id="1085"/>
            <p14:sldId id="1061"/>
            <p14:sldId id="1063"/>
            <p14:sldId id="1064"/>
            <p14:sldId id="1065"/>
            <p14:sldId id="1066"/>
            <p14:sldId id="1062"/>
            <p14:sldId id="1067"/>
            <p14:sldId id="1068"/>
            <p14:sldId id="1069"/>
            <p14:sldId id="1070"/>
            <p14:sldId id="1071"/>
            <p14:sldId id="1072"/>
            <p14:sldId id="821"/>
            <p14:sldId id="1289"/>
            <p14:sldId id="1288"/>
            <p14:sldId id="1088"/>
            <p14:sldId id="1086"/>
            <p14:sldId id="1087"/>
            <p14:sldId id="1073"/>
            <p14:sldId id="1074"/>
            <p14:sldId id="1075"/>
            <p14:sldId id="1076"/>
            <p14:sldId id="1077"/>
            <p14:sldId id="1078"/>
            <p14:sldId id="1276"/>
            <p14:sldId id="1277"/>
            <p14:sldId id="1278"/>
            <p14:sldId id="1281"/>
            <p14:sldId id="1282"/>
            <p14:sldId id="1283"/>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78333" autoAdjust="0"/>
  </p:normalViewPr>
  <p:slideViewPr>
    <p:cSldViewPr snapToObjects="1" showGuides="1">
      <p:cViewPr varScale="1">
        <p:scale>
          <a:sx n="86" d="100"/>
          <a:sy n="86" d="100"/>
        </p:scale>
        <p:origin x="1094"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802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notesMaster" Target="notesMasters/notesMaster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handoutMaster" Target="handoutMasters/handoutMaster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312"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slide" Target="slides/slide298.xml"/><Relationship Id="rId30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commentAuthors" Target="commentAuthor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viewProps" Target="viewProps.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theme" Target="theme/theme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2021-09-14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74</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84</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85</a:t>
            </a:fld>
            <a:endParaRPr lang="en-US"/>
          </a:p>
        </p:txBody>
      </p:sp>
    </p:spTree>
    <p:extLst>
      <p:ext uri="{BB962C8B-B14F-4D97-AF65-F5344CB8AC3E}">
        <p14:creationId xmlns:p14="http://schemas.microsoft.com/office/powerpoint/2010/main" val="854470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hyperlink" Target="https://nickjanetakis.com/blog/should-you-use-the-docker-toolbox-or-docker-for-mac-windows"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hyperlink" Target="https://learnk8s.io/spring-boot-kubernetes-guide"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docker.com/develop/develop-images/dockerfile_best-practices/" TargetMode="Externa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hyperlink" Target="https://kubernetes.io/docs/tasks/tools/install-kubectl/#install-kubectl" TargetMode="External"/><Relationship Id="rId2" Type="http://schemas.openxmlformats.org/officeDocument/2006/relationships/hyperlink" Target="https://github.com/kubernetes/minikube" TargetMode="Externa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peer-1-server.com:9001/"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Config</a:t>
            </a:r>
            <a:r>
              <a:rPr lang="en-US" dirty="0"/>
              <a:t> Client features (for Spring applications):</a:t>
            </a:r>
          </a:p>
          <a:p>
            <a:endParaRPr lang="en-US" dirty="0"/>
          </a:p>
          <a:p>
            <a:r>
              <a:rPr lang="en-US" dirty="0"/>
              <a:t>Bind to the </a:t>
            </a:r>
            <a:r>
              <a:rPr lang="en-US" dirty="0" err="1"/>
              <a:t>Config</a:t>
            </a:r>
            <a:r>
              <a:rPr lang="en-US" dirty="0"/>
              <a:t> Server and initialize Spring Environment with remote property sources</a:t>
            </a:r>
          </a:p>
          <a:p>
            <a:endParaRPr lang="en-US" dirty="0"/>
          </a:p>
          <a:p>
            <a:r>
              <a:rPr lang="en-US" dirty="0"/>
              <a:t>Encrypt and decrypt property values (symmetric or asymmetric)</a:t>
            </a:r>
            <a:endParaRPr lang="en-IN" dirty="0"/>
          </a:p>
        </p:txBody>
      </p:sp>
      <p:sp>
        <p:nvSpPr>
          <p:cNvPr id="3" name="Title 2"/>
          <p:cNvSpPr>
            <a:spLocks noGrp="1"/>
          </p:cNvSpPr>
          <p:nvPr>
            <p:ph type="title"/>
          </p:nvPr>
        </p:nvSpPr>
        <p:spPr/>
        <p:txBody>
          <a:bodyPr/>
          <a:lstStyle/>
          <a:p>
            <a:r>
              <a:rPr lang="en-IN"/>
              <a:t>Client </a:t>
            </a:r>
            <a:r>
              <a:rPr lang="en-IN" dirty="0"/>
              <a:t>side Features</a:t>
            </a:r>
          </a:p>
        </p:txBody>
      </p:sp>
    </p:spTree>
    <p:extLst>
      <p:ext uri="{BB962C8B-B14F-4D97-AF65-F5344CB8AC3E}">
        <p14:creationId xmlns:p14="http://schemas.microsoft.com/office/powerpoint/2010/main" val="259753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7365-FDC3-4054-AE84-D1FFC8A968DB}"/>
              </a:ext>
            </a:extLst>
          </p:cNvPr>
          <p:cNvSpPr>
            <a:spLocks noGrp="1"/>
          </p:cNvSpPr>
          <p:nvPr>
            <p:ph type="title"/>
          </p:nvPr>
        </p:nvSpPr>
        <p:spPr/>
        <p:txBody>
          <a:bodyPr/>
          <a:lstStyle/>
          <a:p>
            <a:r>
              <a:rPr lang="en-IN" dirty="0"/>
              <a:t>Oauth2</a:t>
            </a:r>
          </a:p>
        </p:txBody>
      </p:sp>
      <p:pic>
        <p:nvPicPr>
          <p:cNvPr id="2" name="Picture 2" descr="microservices architectures">
            <a:extLst>
              <a:ext uri="{FF2B5EF4-FFF2-40B4-BE49-F238E27FC236}">
                <a16:creationId xmlns:a16="http://schemas.microsoft.com/office/drawing/2014/main" id="{3787F65B-A724-445F-88E1-701ED94D7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74" y="1429732"/>
            <a:ext cx="7459694" cy="517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820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1A13FC-6307-4564-B5C5-DC59AB7EB92D}"/>
              </a:ext>
            </a:extLst>
          </p:cNvPr>
          <p:cNvSpPr>
            <a:spLocks noGrp="1"/>
          </p:cNvSpPr>
          <p:nvPr>
            <p:ph type="title"/>
          </p:nvPr>
        </p:nvSpPr>
        <p:spPr/>
        <p:txBody>
          <a:bodyPr/>
          <a:lstStyle/>
          <a:p>
            <a:r>
              <a:rPr lang="en-IN" dirty="0"/>
              <a:t>What Is Redis?</a:t>
            </a:r>
          </a:p>
        </p:txBody>
      </p:sp>
      <p:sp>
        <p:nvSpPr>
          <p:cNvPr id="6" name="Content Placeholder 5">
            <a:extLst>
              <a:ext uri="{FF2B5EF4-FFF2-40B4-BE49-F238E27FC236}">
                <a16:creationId xmlns:a16="http://schemas.microsoft.com/office/drawing/2014/main" id="{006B7C46-E523-48C1-B3F6-B37B30973680}"/>
              </a:ext>
            </a:extLst>
          </p:cNvPr>
          <p:cNvSpPr>
            <a:spLocks noGrp="1"/>
          </p:cNvSpPr>
          <p:nvPr>
            <p:ph sz="quarter" idx="12"/>
          </p:nvPr>
        </p:nvSpPr>
        <p:spPr/>
        <p:txBody>
          <a:bodyPr/>
          <a:lstStyle/>
          <a:p>
            <a:r>
              <a:rPr lang="en-US" dirty="0"/>
              <a:t>Redis is an open-source (BSD licensed), in-memory data structure store, used as a database, cache, and message broker. </a:t>
            </a:r>
          </a:p>
          <a:p>
            <a:r>
              <a:rPr lang="en-US" dirty="0"/>
              <a:t>It supports data structures such as string, hashes, lists, sets, sorted sets with range queries, bitmaps, hyper logs, and geospatial indexes with radius queries.</a:t>
            </a:r>
            <a:endParaRPr lang="en-IN" dirty="0"/>
          </a:p>
        </p:txBody>
      </p:sp>
    </p:spTree>
    <p:extLst>
      <p:ext uri="{BB962C8B-B14F-4D97-AF65-F5344CB8AC3E}">
        <p14:creationId xmlns:p14="http://schemas.microsoft.com/office/powerpoint/2010/main" val="4231587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10385-CBDF-4969-B57F-45CC50F3D76B}"/>
              </a:ext>
            </a:extLst>
          </p:cNvPr>
          <p:cNvSpPr>
            <a:spLocks noGrp="1"/>
          </p:cNvSpPr>
          <p:nvPr>
            <p:ph sz="quarter" idx="12"/>
          </p:nvPr>
        </p:nvSpPr>
        <p:spPr/>
        <p:txBody>
          <a:bodyPr/>
          <a:lstStyle/>
          <a:p>
            <a:r>
              <a:rPr lang="en-US" dirty="0"/>
              <a:t>Redis is basically used for cache management. </a:t>
            </a:r>
          </a:p>
          <a:p>
            <a:r>
              <a:rPr lang="en-US" dirty="0"/>
              <a:t>It reduces the client workload and speeds up the application.</a:t>
            </a:r>
            <a:endParaRPr lang="en-IN" dirty="0"/>
          </a:p>
        </p:txBody>
      </p:sp>
      <p:sp>
        <p:nvSpPr>
          <p:cNvPr id="3" name="Title 2">
            <a:extLst>
              <a:ext uri="{FF2B5EF4-FFF2-40B4-BE49-F238E27FC236}">
                <a16:creationId xmlns:a16="http://schemas.microsoft.com/office/drawing/2014/main" id="{516F1123-D0DC-4F70-91BF-A47F282712C6}"/>
              </a:ext>
            </a:extLst>
          </p:cNvPr>
          <p:cNvSpPr>
            <a:spLocks noGrp="1"/>
          </p:cNvSpPr>
          <p:nvPr>
            <p:ph type="title"/>
          </p:nvPr>
        </p:nvSpPr>
        <p:spPr/>
        <p:txBody>
          <a:bodyPr/>
          <a:lstStyle/>
          <a:p>
            <a:r>
              <a:rPr lang="en-IN" dirty="0"/>
              <a:t>Why Redis?</a:t>
            </a:r>
            <a:br>
              <a:rPr lang="en-IN" dirty="0"/>
            </a:br>
            <a:endParaRPr lang="en-IN" dirty="0"/>
          </a:p>
        </p:txBody>
      </p:sp>
    </p:spTree>
    <p:extLst>
      <p:ext uri="{BB962C8B-B14F-4D97-AF65-F5344CB8AC3E}">
        <p14:creationId xmlns:p14="http://schemas.microsoft.com/office/powerpoint/2010/main" val="22490579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A6070-8B1A-4657-A075-A30D29DAEE3B}"/>
              </a:ext>
            </a:extLst>
          </p:cNvPr>
          <p:cNvSpPr>
            <a:spLocks noGrp="1"/>
          </p:cNvSpPr>
          <p:nvPr>
            <p:ph type="title"/>
          </p:nvPr>
        </p:nvSpPr>
        <p:spPr/>
        <p:txBody>
          <a:bodyPr/>
          <a:lstStyle/>
          <a:p>
            <a:r>
              <a:rPr lang="en-US" dirty="0"/>
              <a:t>Calling an External Application API</a:t>
            </a:r>
            <a:endParaRPr lang="en-IN" dirty="0"/>
          </a:p>
        </p:txBody>
      </p:sp>
      <p:sp>
        <p:nvSpPr>
          <p:cNvPr id="4" name="AutoShape 4" descr="Image title">
            <a:extLst>
              <a:ext uri="{FF2B5EF4-FFF2-40B4-BE49-F238E27FC236}">
                <a16:creationId xmlns:a16="http://schemas.microsoft.com/office/drawing/2014/main" id="{AF1A1DC7-EF52-458C-B420-994E30EC19A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Image title">
            <a:extLst>
              <a:ext uri="{FF2B5EF4-FFF2-40B4-BE49-F238E27FC236}">
                <a16:creationId xmlns:a16="http://schemas.microsoft.com/office/drawing/2014/main" id="{6A60ECA9-0797-4AF3-AD2C-BECEDFE198D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Image title">
            <a:extLst>
              <a:ext uri="{FF2B5EF4-FFF2-40B4-BE49-F238E27FC236}">
                <a16:creationId xmlns:a16="http://schemas.microsoft.com/office/drawing/2014/main" id="{A8BBD996-0649-42DA-9481-9401B1752D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 y="2209800"/>
            <a:ext cx="9144000"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176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B89A99-123C-4920-B7A0-9F2ADE4DD6D3}"/>
              </a:ext>
            </a:extLst>
          </p:cNvPr>
          <p:cNvSpPr>
            <a:spLocks noGrp="1"/>
          </p:cNvSpPr>
          <p:nvPr>
            <p:ph type="title"/>
          </p:nvPr>
        </p:nvSpPr>
        <p:spPr/>
        <p:txBody>
          <a:bodyPr/>
          <a:lstStyle/>
          <a:p>
            <a:r>
              <a:rPr lang="en-US" dirty="0"/>
              <a:t>Frequently Querying the Reference Table or Master Table in the Database</a:t>
            </a:r>
            <a:endParaRPr lang="en-IN" dirty="0"/>
          </a:p>
        </p:txBody>
      </p:sp>
      <p:pic>
        <p:nvPicPr>
          <p:cNvPr id="2050" name="Picture 2" descr="Image title">
            <a:extLst>
              <a:ext uri="{FF2B5EF4-FFF2-40B4-BE49-F238E27FC236}">
                <a16:creationId xmlns:a16="http://schemas.microsoft.com/office/drawing/2014/main" id="{1A33F23B-04F5-4794-B54C-CAC805DE0C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31" y="1996718"/>
            <a:ext cx="9022869" cy="411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66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a:t>
            </a:r>
            <a:r>
              <a:rPr lang="en-IN" dirty="0" err="1"/>
              <a:t>Config</a:t>
            </a:r>
            <a:r>
              <a:rPr lang="en-IN" dirty="0"/>
              <a:t> Server with git</a:t>
            </a:r>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2269616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a:t>
            </a:r>
            <a:r>
              <a:rPr lang="en-IN" dirty="0" err="1"/>
              <a:t>Config</a:t>
            </a:r>
            <a:r>
              <a:rPr lang="en-IN" dirty="0"/>
              <a:t> Server with git</a:t>
            </a:r>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4177529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a:t>
            </a:r>
            <a:r>
              <a:rPr lang="en-IN" dirty="0" err="1"/>
              <a:t>Config</a:t>
            </a:r>
            <a:r>
              <a:rPr lang="en-IN" dirty="0"/>
              <a:t> Server with git</a:t>
            </a:r>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1990634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Micro service With  Multiple Port</a:t>
            </a:r>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36593565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Micro service With  Multiple Port</a:t>
            </a:r>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315638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Micro service With  Multiple Port</a:t>
            </a:r>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26603620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a:t>RIBBON LOAD BALANCER</a:t>
            </a:r>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CE43BA-996F-4368-990F-8C9336336A91}"/>
              </a:ext>
            </a:extLst>
          </p:cNvPr>
          <p:cNvSpPr txBox="1"/>
          <p:nvPr/>
        </p:nvSpPr>
        <p:spPr>
          <a:xfrm>
            <a:off x="685800" y="6031468"/>
            <a:ext cx="7994496" cy="369332"/>
          </a:xfrm>
          <a:prstGeom prst="rect">
            <a:avLst/>
          </a:prstGeom>
          <a:noFill/>
        </p:spPr>
        <p:txBody>
          <a:bodyPr wrap="none" rtlCol="0">
            <a:spAutoFit/>
          </a:bodyPr>
          <a:lstStyle/>
          <a:p>
            <a:r>
              <a:rPr lang="en-IN" dirty="0"/>
              <a:t>@</a:t>
            </a:r>
            <a:r>
              <a:rPr lang="en-IN" dirty="0" err="1"/>
              <a:t>RibbonClient</a:t>
            </a:r>
            <a:r>
              <a:rPr lang="en-IN" dirty="0"/>
              <a:t>(name = "server", configuration = </a:t>
            </a:r>
            <a:r>
              <a:rPr lang="en-IN" dirty="0" err="1"/>
              <a:t>RibbonConfiguration.</a:t>
            </a:r>
            <a:r>
              <a:rPr lang="en-IN" b="1" dirty="0" err="1"/>
              <a:t>class</a:t>
            </a:r>
            <a:r>
              <a:rPr lang="en-IN" b="1" dirty="0"/>
              <a:t>)</a:t>
            </a:r>
            <a:endParaRPr lang="en-IN" dirty="0"/>
          </a:p>
        </p:txBody>
      </p:sp>
    </p:spTree>
    <p:extLst>
      <p:ext uri="{BB962C8B-B14F-4D97-AF65-F5344CB8AC3E}">
        <p14:creationId xmlns:p14="http://schemas.microsoft.com/office/powerpoint/2010/main" val="29014137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7planning.org/en/11739/cache/images/i/15660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20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7053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7planning.org/en/11739/cache/images/i/156216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372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274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7planning.org/en/11739/cache/images/i/156252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0" y="2362200"/>
            <a:ext cx="9067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431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7planning.org/en/11739/cache/images/i/156672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864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4801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7planning.org/en/11739/cache/images/i/156677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59055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458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5795759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1065719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326800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6"/>
                  </a:ext>
                </a:extLst>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446927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a:t>#</a:t>
            </a:r>
          </a:p>
        </p:txBody>
      </p:sp>
    </p:spTree>
    <p:extLst>
      <p:ext uri="{BB962C8B-B14F-4D97-AF65-F5344CB8AC3E}">
        <p14:creationId xmlns:p14="http://schemas.microsoft.com/office/powerpoint/2010/main" val="21466044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p>
        </p:txBody>
      </p:sp>
    </p:spTree>
    <p:extLst>
      <p:ext uri="{BB962C8B-B14F-4D97-AF65-F5344CB8AC3E}">
        <p14:creationId xmlns:p14="http://schemas.microsoft.com/office/powerpoint/2010/main" val="2693054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538443-9695-46C1-9ACF-5DE35A5DA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660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Feign Client</a:t>
            </a:r>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892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API Gateway</a:t>
            </a:r>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8643365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3609541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a:t>.</a:t>
            </a:r>
          </a:p>
          <a:p>
            <a:r>
              <a:rPr lang="en-US" dirty="0"/>
              <a:t>Each microservice can be further broken down into processes running in separate Docker containers, which can be specified with </a:t>
            </a:r>
            <a:r>
              <a:rPr lang="en-US" dirty="0" err="1"/>
              <a:t>Dockerfiles</a:t>
            </a:r>
            <a:r>
              <a:rPr lang="en-US" dirty="0"/>
              <a:t> and Docker Compose configuration files.</a:t>
            </a:r>
          </a:p>
          <a:p>
            <a:r>
              <a:rPr lang="en-US" dirty="0"/>
              <a:t>Combined with a provisioning tool such as Kubernetes, each microservice can then be easily deployed, scaled, and collaborated on by a developer team.</a:t>
            </a:r>
          </a:p>
          <a:p>
            <a:r>
              <a:rPr lang="en-US" dirty="0"/>
              <a:t>Specifying 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a:t>Docker</a:t>
            </a:r>
          </a:p>
        </p:txBody>
      </p:sp>
    </p:spTree>
    <p:extLst>
      <p:ext uri="{BB962C8B-B14F-4D97-AF65-F5344CB8AC3E}">
        <p14:creationId xmlns:p14="http://schemas.microsoft.com/office/powerpoint/2010/main" val="22874033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a:t>
            </a:r>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25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hypervisor is a software that makes virtualization possible. </a:t>
            </a:r>
          </a:p>
          <a:p>
            <a:r>
              <a:rPr lang="en-US" dirty="0"/>
              <a:t>It is also called Virtual Machine Monitor. </a:t>
            </a:r>
          </a:p>
          <a:p>
            <a:r>
              <a:rPr lang="en-US" dirty="0"/>
              <a:t>It divides the host system and allocates the resources to each divided virtual environment. </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9491057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Hypervisor</a:t>
            </a:r>
          </a:p>
        </p:txBody>
      </p:sp>
      <p:pic>
        <p:nvPicPr>
          <p:cNvPr id="7170" name="Picture 2">
            <a:extLst>
              <a:ext uri="{FF2B5EF4-FFF2-40B4-BE49-F238E27FC236}">
                <a16:creationId xmlns:a16="http://schemas.microsoft.com/office/drawing/2014/main" id="{62DD1047-E898-42EB-82F5-1A355AE2D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6324600" cy="476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0186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lnSpcReduction="10000"/>
          </a:bodyPr>
          <a:lstStyle/>
          <a:p>
            <a:r>
              <a:rPr lang="en-US" dirty="0"/>
              <a:t>Hyper-V will only run on processors which support hardware assisted virtualization. </a:t>
            </a:r>
          </a:p>
          <a:p>
            <a:r>
              <a:rPr lang="en-US" dirty="0"/>
              <a:t>The x86 family of CPUs provide a range of protection levels also known as rings in which code can execute. </a:t>
            </a:r>
          </a:p>
          <a:p>
            <a:r>
              <a:rPr lang="en-US" dirty="0"/>
              <a:t>Ring 0 has the highest level privilege and it is in this ring that the operating system kernel normally runs. </a:t>
            </a:r>
          </a:p>
          <a:p>
            <a:r>
              <a:rPr lang="en-US" dirty="0"/>
              <a:t>Code executing in ring 0 is said to be running in system space, kernel mode or supervisor mode. </a:t>
            </a:r>
          </a:p>
          <a:p>
            <a:r>
              <a:rPr lang="en-US" dirty="0"/>
              <a:t>All other code, such as applications running on the operating system, operate in less privileged rings, typically ring 3.</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6767747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Under Hyper-V hypervisor virtualization a program known as a hypervisor runs directly on the hardware of the host system in ring 0.</a:t>
            </a:r>
          </a:p>
          <a:p>
            <a:r>
              <a:rPr lang="en-US" dirty="0"/>
              <a:t>The task of this hypervisor is to handle tasks such CPU and memory resource allocation for the virtual machines in addition to providing interfaces for higher level administration and monitoring tools.</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2152378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If the hypervisor is going to occupy ring 0 of the CPU, the kernels for any guest operating systems running on the system must run in less privileged CPU rings.</a:t>
            </a:r>
          </a:p>
          <a:p>
            <a:r>
              <a:rPr lang="en-US" dirty="0"/>
              <a:t>Unfortunately, most operating system kernels are written explicitly to run in ring 0 for the simple reason that they need to perform tasks that are only available in that ring, such as the ability to execute privileged CPU instructions and directly manipulate memory. </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37753204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One solution to this problem is to modify the guest operating systems, replacing any privileged operations that will only run in ring 0 of the CPU with calls to the hypervisor (known as </a:t>
            </a:r>
            <a:r>
              <a:rPr lang="en-US" dirty="0" err="1"/>
              <a:t>hypercalls</a:t>
            </a:r>
            <a:r>
              <a:rPr lang="en-US" dirty="0"/>
              <a:t>). </a:t>
            </a:r>
          </a:p>
          <a:p>
            <a:r>
              <a:rPr lang="en-US" dirty="0"/>
              <a:t>The hypervisor in turn performs the task on behalf of the guest system.</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12049074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501DCD-E809-4426-B410-BBDC4BFA77F6}"/>
              </a:ext>
            </a:extLst>
          </p:cNvPr>
          <p:cNvSpPr>
            <a:spLocks noGrp="1"/>
          </p:cNvSpPr>
          <p:nvPr>
            <p:ph sz="quarter" idx="12"/>
          </p:nvPr>
        </p:nvSpPr>
        <p:spPr/>
        <p:txBody>
          <a:bodyPr>
            <a:normAutofit/>
          </a:bodyPr>
          <a:lstStyle/>
          <a:p>
            <a:r>
              <a:rPr lang="en-US" dirty="0"/>
              <a:t>Another solution is to leverage the hardware assisted virtualization features of the latest generation of processors from both Intel and AMD. </a:t>
            </a:r>
          </a:p>
          <a:p>
            <a:r>
              <a:rPr lang="en-US" dirty="0"/>
              <a:t>These technologies, known as Intel VT and AMD-V respectively, provide extensions necessary to run unmodified guest virtual machines. </a:t>
            </a:r>
          </a:p>
          <a:p>
            <a:r>
              <a:rPr lang="en-US" dirty="0"/>
              <a:t>These new processors provide an additional privilege mode (referred to as ring -1) above ring 0 in which the hypervisor can operate, essentially leaving ring 0 available for unmodified guest operating systems.</a:t>
            </a:r>
          </a:p>
        </p:txBody>
      </p:sp>
      <p:sp>
        <p:nvSpPr>
          <p:cNvPr id="3" name="Title 2"/>
          <p:cNvSpPr>
            <a:spLocks noGrp="1"/>
          </p:cNvSpPr>
          <p:nvPr>
            <p:ph type="title"/>
          </p:nvPr>
        </p:nvSpPr>
        <p:spPr/>
        <p:txBody>
          <a:bodyPr/>
          <a:lstStyle/>
          <a:p>
            <a:r>
              <a:rPr lang="en-IN" dirty="0"/>
              <a:t>Hypervisor</a:t>
            </a:r>
          </a:p>
        </p:txBody>
      </p:sp>
    </p:spTree>
    <p:extLst>
      <p:ext uri="{BB962C8B-B14F-4D97-AF65-F5344CB8AC3E}">
        <p14:creationId xmlns:p14="http://schemas.microsoft.com/office/powerpoint/2010/main" val="18103347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Hyper-V Root and Child Partitions</a:t>
            </a:r>
            <a:endParaRPr lang="en-IN" dirty="0"/>
          </a:p>
        </p:txBody>
      </p:sp>
      <p:pic>
        <p:nvPicPr>
          <p:cNvPr id="8194" name="Picture 2" descr="Hyper-V Parent and Child Partitions">
            <a:extLst>
              <a:ext uri="{FF2B5EF4-FFF2-40B4-BE49-F238E27FC236}">
                <a16:creationId xmlns:a16="http://schemas.microsoft.com/office/drawing/2014/main" id="{49C96F8E-B519-478D-A6D5-B3DA17685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1295400"/>
            <a:ext cx="516359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757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9F0783-1DB7-4638-91E1-6E741DB442FC}"/>
              </a:ext>
            </a:extLst>
          </p:cNvPr>
          <p:cNvSpPr>
            <a:spLocks noGrp="1"/>
          </p:cNvSpPr>
          <p:nvPr>
            <p:ph sz="quarter" idx="12"/>
          </p:nvPr>
        </p:nvSpPr>
        <p:spPr/>
        <p:txBody>
          <a:bodyPr>
            <a:normAutofit fontScale="85000" lnSpcReduction="10000"/>
          </a:bodyPr>
          <a:lstStyle/>
          <a:p>
            <a:r>
              <a:rPr lang="en-US" dirty="0"/>
              <a:t>The root partition is essentially a virtual machine which runs a copy of 64-bit Windows Server 2008 which, in turn, acts as a host for a number of special Hyper-V components. </a:t>
            </a:r>
          </a:p>
          <a:p>
            <a:r>
              <a:rPr lang="en-US" dirty="0"/>
              <a:t>The root partition is responsible for providing the device drivers for the virtual machines running in the child partitions, managing the child partition lifecycles, power management and event logging. </a:t>
            </a:r>
          </a:p>
          <a:p>
            <a:r>
              <a:rPr lang="en-US" dirty="0"/>
              <a:t>The root partition operating system also hosts the Virtualization Stack which is responsible for performing a wide range of virtualization functions.</a:t>
            </a:r>
          </a:p>
          <a:p>
            <a:r>
              <a:rPr lang="en-US" dirty="0"/>
              <a:t>Child partitions host the virtual machines in which the guest operating systems run. Hyper-V supports both Hyper-V Aware (also referred to as enlightened) and Hyper-V Unaware guest operating systems.</a:t>
            </a:r>
            <a:endParaRPr lang="en-IN" dirty="0"/>
          </a:p>
        </p:txBody>
      </p:sp>
      <p:sp>
        <p:nvSpPr>
          <p:cNvPr id="3" name="Title 2"/>
          <p:cNvSpPr>
            <a:spLocks noGrp="1"/>
          </p:cNvSpPr>
          <p:nvPr>
            <p:ph type="title"/>
          </p:nvPr>
        </p:nvSpPr>
        <p:spPr/>
        <p:txBody>
          <a:bodyPr/>
          <a:lstStyle/>
          <a:p>
            <a:r>
              <a:rPr lang="en-US" dirty="0"/>
              <a:t>Hyper-V Root and Child Partitions</a:t>
            </a:r>
            <a:endParaRPr lang="en-IN" dirty="0"/>
          </a:p>
        </p:txBody>
      </p:sp>
    </p:spTree>
    <p:extLst>
      <p:ext uri="{BB962C8B-B14F-4D97-AF65-F5344CB8AC3E}">
        <p14:creationId xmlns:p14="http://schemas.microsoft.com/office/powerpoint/2010/main" val="20237862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pic>
        <p:nvPicPr>
          <p:cNvPr id="14338" name="Picture 2" descr="The Hyper-V Virtualization Stack">
            <a:extLst>
              <a:ext uri="{FF2B5EF4-FFF2-40B4-BE49-F238E27FC236}">
                <a16:creationId xmlns:a16="http://schemas.microsoft.com/office/drawing/2014/main" id="{BDC76A9B-8BE4-4DBE-9B6E-8FF975A40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447800"/>
            <a:ext cx="2438400" cy="484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699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extLst>
              <p:ext uri="{D42A27DB-BD31-4B8C-83A1-F6EECF244321}">
                <p14:modId xmlns:p14="http://schemas.microsoft.com/office/powerpoint/2010/main" val="1644915721"/>
              </p:ext>
            </p:extLst>
          </p:nvPr>
        </p:nvGraphicFramePr>
        <p:xfrm>
          <a:off x="461034" y="1381125"/>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sz="1600" b="1">
                          <a:effectLst/>
                        </a:rPr>
                        <a:t>Virtual Machine Management Service (VMM Service)</a:t>
                      </a:r>
                      <a:endParaRPr lang="en-IN" sz="1600">
                        <a:effectLst/>
                      </a:endParaRP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sz="1600">
                          <a:effectLst/>
                        </a:rPr>
                        <a:t>Manages the state of virtual machines running in the child partitions (active, offline, stopped etc) and controls the tasks that can be performed on a virtual machine based on current state (such as taking snapshots). Also manages the addition and removal of devices. When a virtual machine is started, the VMM Service is also responsible for creating a corresponding </a:t>
                      </a:r>
                      <a:r>
                        <a:rPr lang="en-US" sz="1600" i="1">
                          <a:effectLst/>
                        </a:rPr>
                        <a:t>Virtual Machine Worker Process</a:t>
                      </a:r>
                      <a:r>
                        <a:rPr lang="en-US" sz="1600">
                          <a:effectLst/>
                        </a:rPr>
                        <a:t>.</a:t>
                      </a: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sz="1600" b="1" dirty="0">
                          <a:effectLst/>
                        </a:rPr>
                        <a:t>Virtual Machine Worker Process</a:t>
                      </a:r>
                      <a:endParaRPr lang="en-IN" sz="1600" dirty="0">
                        <a:effectLst/>
                      </a:endParaRP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sz="1600" dirty="0">
                          <a:effectLst/>
                        </a:rPr>
                        <a:t>Virtual Machine Worker Processes are started by the VMM Service when virtual machines are started. A Virtual Machine Worker Process (named vmwp.exe) is created for each Hyper-V virtual machine and is responsible for much of the management level interaction between the parent partition Windows Server 2008 system and the virtual machines in the child partitions. The duties of the Virtual Machine Worker Process include creating, configuring, running, pausing, resuming, saving, restoring and snapshotting the associated virtual machine. It also handles IRQs, memory and I/O port mapping through a </a:t>
                      </a:r>
                      <a:r>
                        <a:rPr lang="en-US" sz="1600" i="1" dirty="0">
                          <a:effectLst/>
                        </a:rPr>
                        <a:t>Virtual Motherboard</a:t>
                      </a:r>
                      <a:r>
                        <a:rPr lang="en-US" sz="1600" dirty="0">
                          <a:effectLst/>
                        </a:rPr>
                        <a:t> (VMB).</a:t>
                      </a:r>
                    </a:p>
                  </a:txBody>
                  <a:tcPr marL="21732" marR="21732" marT="21732" marB="21732"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18176679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extLst>
              <p:ext uri="{D42A27DB-BD31-4B8C-83A1-F6EECF244321}">
                <p14:modId xmlns:p14="http://schemas.microsoft.com/office/powerpoint/2010/main" val="1563674247"/>
              </p:ext>
            </p:extLst>
          </p:nvPr>
        </p:nvGraphicFramePr>
        <p:xfrm>
          <a:off x="461034" y="1381125"/>
          <a:ext cx="8454366" cy="5143621"/>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Virtual Devices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a:effectLst/>
                        </a:rPr>
                        <a:t>Virtual Devices are managed by the Virtual Motherboard (VMB). Virtual Motherboards are contained within the Virtual Machine Worker Processes, of which there is one for each virtual machine. Virtual Devices fall into two categories, </a:t>
                      </a:r>
                      <a:r>
                        <a:rPr lang="en-US" i="1">
                          <a:effectLst/>
                        </a:rPr>
                        <a:t>Core VDevs</a:t>
                      </a:r>
                      <a:r>
                        <a:rPr lang="en-US">
                          <a:effectLst/>
                        </a:rPr>
                        <a:t> and </a:t>
                      </a:r>
                      <a:r>
                        <a:rPr lang="en-US" i="1">
                          <a:effectLst/>
                        </a:rPr>
                        <a:t>Plug-in VDevs</a:t>
                      </a:r>
                      <a:r>
                        <a:rPr lang="en-US">
                          <a:effectLst/>
                        </a:rPr>
                        <a:t>. Core VDevs can either be </a:t>
                      </a:r>
                      <a:r>
                        <a:rPr lang="en-US" i="1">
                          <a:effectLst/>
                        </a:rPr>
                        <a:t>Emulated Devices</a:t>
                      </a:r>
                      <a:r>
                        <a:rPr lang="en-US">
                          <a:effectLst/>
                        </a:rPr>
                        <a:t> or </a:t>
                      </a:r>
                      <a:r>
                        <a:rPr lang="en-US" i="1">
                          <a:effectLst/>
                        </a:rPr>
                        <a:t>Synthetic Devices</a:t>
                      </a:r>
                      <a:r>
                        <a:rPr lang="en-US">
                          <a:effectLst/>
                        </a:rPr>
                        <a:t>.</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Virtual Infrastructure Driver</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Operates in kernel mode (i.e. in the privileged CPU ring) and provides partition, memory and processor management for the virtual machines running in the child partitions. The Virtual Infrastructure Driver (Vid.sys) also provides the conduit for the components higher up the Virtualization Stack to communicate with the hypervisor.</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6303356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extLst>
              <p:ext uri="{D42A27DB-BD31-4B8C-83A1-F6EECF244321}">
                <p14:modId xmlns:p14="http://schemas.microsoft.com/office/powerpoint/2010/main" val="3315158349"/>
              </p:ext>
            </p:extLst>
          </p:nvPr>
        </p:nvGraphicFramePr>
        <p:xfrm>
          <a:off x="461034" y="1381125"/>
          <a:ext cx="8454366" cy="5143621"/>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Windows Hypervisor Interface Library</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a:effectLst/>
                        </a:rPr>
                        <a:t>A DLL (named WinHv.sys) located in the parent partition Windows Server 2008 instance and any guest operating systems which are </a:t>
                      </a:r>
                      <a:r>
                        <a:rPr lang="en-US" i="1">
                          <a:effectLst/>
                        </a:rPr>
                        <a:t>Hyper-V aware</a:t>
                      </a:r>
                      <a:r>
                        <a:rPr lang="en-US">
                          <a:effectLst/>
                        </a:rPr>
                        <a:t> (in other words modified specifically to operate in a Hyper-V child partition). Allows the operating system's drivers to access the hypervisor using standard Windows API calls instead of hypercalls.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VMBus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Part of Hyper-V Integration Services, the VMBus facilitates highly optimized communication between child partitions and the parent partition</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30622256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B7775-B37F-4099-89E6-D912A1553489}"/>
              </a:ext>
            </a:extLst>
          </p:cNvPr>
          <p:cNvSpPr>
            <a:spLocks noGrp="1"/>
          </p:cNvSpPr>
          <p:nvPr>
            <p:ph type="title"/>
          </p:nvPr>
        </p:nvSpPr>
        <p:spPr/>
        <p:txBody>
          <a:bodyPr/>
          <a:lstStyle/>
          <a:p>
            <a:r>
              <a:rPr lang="en-US" dirty="0"/>
              <a:t>The Virtualization Stack and Other Root Partition Components</a:t>
            </a:r>
            <a:endParaRPr lang="en-IN" dirty="0"/>
          </a:p>
        </p:txBody>
      </p:sp>
      <p:graphicFrame>
        <p:nvGraphicFramePr>
          <p:cNvPr id="2" name="Table 1">
            <a:extLst>
              <a:ext uri="{FF2B5EF4-FFF2-40B4-BE49-F238E27FC236}">
                <a16:creationId xmlns:a16="http://schemas.microsoft.com/office/drawing/2014/main" id="{2F55CC0D-C0E4-4AC2-B4E4-AC864EB14B02}"/>
              </a:ext>
            </a:extLst>
          </p:cNvPr>
          <p:cNvGraphicFramePr>
            <a:graphicFrameLocks noGrp="1"/>
          </p:cNvGraphicFramePr>
          <p:nvPr>
            <p:extLst>
              <p:ext uri="{D42A27DB-BD31-4B8C-83A1-F6EECF244321}">
                <p14:modId xmlns:p14="http://schemas.microsoft.com/office/powerpoint/2010/main" val="2534380460"/>
              </p:ext>
            </p:extLst>
          </p:nvPr>
        </p:nvGraphicFramePr>
        <p:xfrm>
          <a:off x="461034" y="1381125"/>
          <a:ext cx="8454366" cy="4911786"/>
        </p:xfrm>
        <a:graphic>
          <a:graphicData uri="http://schemas.openxmlformats.org/drawingml/2006/table">
            <a:tbl>
              <a:tblPr/>
              <a:tblGrid>
                <a:gridCol w="2663166">
                  <a:extLst>
                    <a:ext uri="{9D8B030D-6E8A-4147-A177-3AD203B41FA5}">
                      <a16:colId xmlns:a16="http://schemas.microsoft.com/office/drawing/2014/main" val="845011140"/>
                    </a:ext>
                  </a:extLst>
                </a:gridCol>
                <a:gridCol w="5791200">
                  <a:extLst>
                    <a:ext uri="{9D8B030D-6E8A-4147-A177-3AD203B41FA5}">
                      <a16:colId xmlns:a16="http://schemas.microsoft.com/office/drawing/2014/main" val="1123068133"/>
                    </a:ext>
                  </a:extLst>
                </a:gridCol>
              </a:tblGrid>
              <a:tr h="199931">
                <a:tc>
                  <a:txBody>
                    <a:bodyPr/>
                    <a:lstStyle/>
                    <a:p>
                      <a:r>
                        <a:rPr lang="en-IN" sz="1600">
                          <a:effectLst/>
                        </a:rPr>
                        <a:t>Component</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tc>
                  <a:txBody>
                    <a:bodyPr/>
                    <a:lstStyle/>
                    <a:p>
                      <a:r>
                        <a:rPr lang="en-IN" sz="1600">
                          <a:effectLst/>
                        </a:rPr>
                        <a:t>Description</a:t>
                      </a:r>
                    </a:p>
                  </a:txBody>
                  <a:tcPr marL="21732" marR="21732" marT="21732" marB="2173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478777564"/>
                  </a:ext>
                </a:extLst>
              </a:tr>
              <a:tr h="1764605">
                <a:tc>
                  <a:txBody>
                    <a:bodyPr/>
                    <a:lstStyle/>
                    <a:p>
                      <a:r>
                        <a:rPr lang="en-IN" b="1">
                          <a:effectLst/>
                        </a:rPr>
                        <a:t>Virtualization Service Providers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r>
                        <a:rPr lang="en-US" dirty="0">
                          <a:effectLst/>
                        </a:rPr>
                        <a:t>Resides in the parent partition and provides synthetic device support via the VMBus to Virtual Service Clients (VSCs) running in child partitions.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18203267"/>
                  </a:ext>
                </a:extLst>
              </a:tr>
              <a:tr h="2859877">
                <a:tc>
                  <a:txBody>
                    <a:bodyPr/>
                    <a:lstStyle/>
                    <a:p>
                      <a:r>
                        <a:rPr lang="en-IN" b="1">
                          <a:effectLst/>
                        </a:rPr>
                        <a:t>Virtualization Service Clients</a:t>
                      </a:r>
                      <a:endParaRPr lang="en-IN">
                        <a:effectLst/>
                      </a:endParaRP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tc>
                  <a:txBody>
                    <a:bodyPr/>
                    <a:lstStyle/>
                    <a:p>
                      <a:r>
                        <a:rPr lang="en-US" dirty="0">
                          <a:effectLst/>
                        </a:rPr>
                        <a:t>Virtualization Service Clients are synthetic device instances that reside in child partitions. They communicate with the VSPs in the parent partition over the VMBus to fulfill the child partition's device access requests.</a:t>
                      </a:r>
                    </a:p>
                  </a:txBody>
                  <a:tcPr marL="38100" marR="381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9E9E6"/>
                    </a:solidFill>
                  </a:tcPr>
                </a:tc>
                <a:extLst>
                  <a:ext uri="{0D108BD9-81ED-4DB2-BD59-A6C34878D82A}">
                    <a16:rowId xmlns:a16="http://schemas.microsoft.com/office/drawing/2014/main" val="736631888"/>
                  </a:ext>
                </a:extLst>
              </a:tr>
            </a:tbl>
          </a:graphicData>
        </a:graphic>
      </p:graphicFrame>
    </p:spTree>
    <p:extLst>
      <p:ext uri="{BB962C8B-B14F-4D97-AF65-F5344CB8AC3E}">
        <p14:creationId xmlns:p14="http://schemas.microsoft.com/office/powerpoint/2010/main" val="33474643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pic>
        <p:nvPicPr>
          <p:cNvPr id="17412" name="Picture 4">
            <a:extLst>
              <a:ext uri="{FF2B5EF4-FFF2-40B4-BE49-F238E27FC236}">
                <a16:creationId xmlns:a16="http://schemas.microsoft.com/office/drawing/2014/main" id="{F3A2E07D-D003-449F-8267-BE5CBB062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40" y="1447800"/>
            <a:ext cx="794385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423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APIC – Advanced Programmable Interrupt Controller – A device which allows priority levels to be assigned to its interrupt outputs.</a:t>
            </a:r>
          </a:p>
          <a:p>
            <a:r>
              <a:rPr lang="en-US" dirty="0"/>
              <a:t>Child Partition – Partition that hosts a guest operating system - All access to physical memory and devices by a child partition is provided via the Virtual Machine Bus (VMBus) or the hypervisor.</a:t>
            </a:r>
          </a:p>
          <a:p>
            <a:r>
              <a:rPr lang="en-US" dirty="0" err="1"/>
              <a:t>Hypercall</a:t>
            </a:r>
            <a:r>
              <a:rPr lang="en-US" dirty="0"/>
              <a:t> – Interface for communication with the hypervisor - The </a:t>
            </a:r>
            <a:r>
              <a:rPr lang="en-US" dirty="0" err="1"/>
              <a:t>hypercall</a:t>
            </a:r>
            <a:r>
              <a:rPr lang="en-US" dirty="0"/>
              <a:t> interface accommodates access to the optimizations provided by the hypervisor.</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3814864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Hypervisor – A layer of software that sits between the hardware and one or more operating systems. Its primary job is to provide isolated execution environments called partitions. The hypervisor controls and arbitrates access to the underlying hardware.</a:t>
            </a:r>
          </a:p>
          <a:p>
            <a:r>
              <a:rPr lang="en-US" dirty="0"/>
              <a:t>IC – Integration component – Component that allows child partitions to communication with other partitions and the hypervisor.</a:t>
            </a:r>
          </a:p>
          <a:p>
            <a:r>
              <a:rPr lang="en-US" dirty="0"/>
              <a:t>I/O stack – Input/output stack</a:t>
            </a:r>
          </a:p>
          <a:p>
            <a:r>
              <a:rPr lang="en-US" dirty="0"/>
              <a:t>MSR – Memory Service Routine</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9389289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lstStyle/>
          <a:p>
            <a:r>
              <a:rPr lang="en-US" dirty="0"/>
              <a:t>Root Partition – Sometimes called parent partition. Manages machine-level functions such as device drivers, power management, and device hot addition/removal. The root (or parent) partition is the only partition that has direct access to physical memory and devices.</a:t>
            </a:r>
          </a:p>
          <a:p>
            <a:r>
              <a:rPr lang="en-US" dirty="0"/>
              <a:t>VID – Virtualization Infrastructure Driver – Provides partition management services, virtual processor management services, and memory management services for partitions.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38853304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fontScale="85000" lnSpcReduction="10000"/>
          </a:bodyPr>
          <a:lstStyle/>
          <a:p>
            <a:r>
              <a:rPr lang="en-US" dirty="0"/>
              <a:t>VMBus – Channel-based communication mechanism used for inter-partition communication and device enumeration on systems with multiple active virtualized partitions. The VMBus is installed with Hyper-V Integration Services.</a:t>
            </a:r>
          </a:p>
          <a:p>
            <a:r>
              <a:rPr lang="en-US" dirty="0"/>
              <a:t>VMMS – Virtual Machine Management Service – Responsible for managing the state of all virtual machines in child partitions.</a:t>
            </a:r>
          </a:p>
          <a:p>
            <a:r>
              <a:rPr lang="en-US" dirty="0"/>
              <a:t>VMWP – Virtual Machine Worker Process – A user mode component of the virtualization stack. </a:t>
            </a:r>
          </a:p>
          <a:p>
            <a:r>
              <a:rPr lang="en-US" dirty="0"/>
              <a:t>The worker process provides virtual machine management services from the Windows Server 2008 instance in the parent partition to the guest operating systems in the child partitions.</a:t>
            </a:r>
          </a:p>
          <a:p>
            <a:r>
              <a:rPr lang="en-US" dirty="0"/>
              <a:t> The Virtual Machine Management Service spawns a separate worker process for each running virtual machine.</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18574544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a:bodyPr>
          <a:lstStyle/>
          <a:p>
            <a:r>
              <a:rPr lang="en-US" dirty="0"/>
              <a:t>VSC – Virtualization Service Client – A synthetic device instance that resides in a child partition. </a:t>
            </a:r>
          </a:p>
          <a:p>
            <a:r>
              <a:rPr lang="en-US" dirty="0"/>
              <a:t>VSCs utilize hardware resources that are provided by Virtualization Service Providers (VSPs) in the parent partition. </a:t>
            </a:r>
          </a:p>
          <a:p>
            <a:r>
              <a:rPr lang="en-US" dirty="0"/>
              <a:t>They communicate with the corresponding VSPs in the parent partition over the VMBus to satisfy a child partitions device I/O requests.</a:t>
            </a:r>
          </a:p>
          <a:p>
            <a:r>
              <a:rPr lang="en-US" dirty="0"/>
              <a:t>VSP – Virtualization Service Provider – Resides in the root partition and provide synthetic device support to child partitions over the Virtual Machine Bus (VMBus).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229181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Standardized ports</a:t>
            </a:r>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FAE24-0B14-4682-9B4D-8F9A29DBCDF0}"/>
              </a:ext>
            </a:extLst>
          </p:cNvPr>
          <p:cNvSpPr>
            <a:spLocks noGrp="1"/>
          </p:cNvSpPr>
          <p:nvPr>
            <p:ph sz="quarter" idx="12"/>
          </p:nvPr>
        </p:nvSpPr>
        <p:spPr/>
        <p:txBody>
          <a:bodyPr>
            <a:normAutofit/>
          </a:bodyPr>
          <a:lstStyle/>
          <a:p>
            <a:r>
              <a:rPr lang="en-US" dirty="0" err="1"/>
              <a:t>WinHv</a:t>
            </a:r>
            <a:r>
              <a:rPr lang="en-US" dirty="0"/>
              <a:t> – Windows Hypervisor Interface Library - </a:t>
            </a:r>
            <a:r>
              <a:rPr lang="en-US" dirty="0" err="1"/>
              <a:t>WinHv</a:t>
            </a:r>
            <a:r>
              <a:rPr lang="en-US" dirty="0"/>
              <a:t> is essentially a bridge between a partitioned operating system’s drivers and the hypervisor which allows drivers to call the hypervisor using standard Windows calling conventions</a:t>
            </a:r>
          </a:p>
          <a:p>
            <a:r>
              <a:rPr lang="en-US" dirty="0"/>
              <a:t>WMI – The Virtual Machine Management Service exposes a set of Windows Management Instrumentation (WMI)-based APIs for managing and controlling virtual machines.</a:t>
            </a:r>
            <a:endParaRPr lang="en-IN" dirty="0"/>
          </a:p>
        </p:txBody>
      </p:sp>
      <p:sp>
        <p:nvSpPr>
          <p:cNvPr id="3" name="Title 2">
            <a:extLst>
              <a:ext uri="{FF2B5EF4-FFF2-40B4-BE49-F238E27FC236}">
                <a16:creationId xmlns:a16="http://schemas.microsoft.com/office/drawing/2014/main" id="{312383A3-FAB8-4D5C-9E2D-AD13945C5967}"/>
              </a:ext>
            </a:extLst>
          </p:cNvPr>
          <p:cNvSpPr>
            <a:spLocks noGrp="1"/>
          </p:cNvSpPr>
          <p:nvPr>
            <p:ph type="title"/>
          </p:nvPr>
        </p:nvSpPr>
        <p:spPr/>
        <p:txBody>
          <a:bodyPr/>
          <a:lstStyle/>
          <a:p>
            <a:r>
              <a:rPr lang="en-IN" dirty="0"/>
              <a:t>Hyper-V Architecture</a:t>
            </a:r>
          </a:p>
        </p:txBody>
      </p:sp>
    </p:spTree>
    <p:extLst>
      <p:ext uri="{BB962C8B-B14F-4D97-AF65-F5344CB8AC3E}">
        <p14:creationId xmlns:p14="http://schemas.microsoft.com/office/powerpoint/2010/main" val="19472622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fontScale="77500" lnSpcReduction="20000"/>
          </a:bodyPr>
          <a:lstStyle/>
          <a:p>
            <a:r>
              <a:rPr lang="en-US" dirty="0"/>
              <a:t>Windows </a:t>
            </a:r>
            <a:r>
              <a:rPr lang="en-US" dirty="0" err="1"/>
              <a:t>Hyper-v</a:t>
            </a:r>
            <a:r>
              <a:rPr lang="en-US" dirty="0"/>
              <a:t> container is a windows server container that runs in a VM. </a:t>
            </a:r>
          </a:p>
          <a:p>
            <a:r>
              <a:rPr lang="en-US" dirty="0"/>
              <a:t>Every </a:t>
            </a:r>
            <a:r>
              <a:rPr lang="en-US" dirty="0" err="1"/>
              <a:t>hyper-v</a:t>
            </a:r>
            <a:r>
              <a:rPr lang="en-US" dirty="0"/>
              <a:t> container creates its own VM. </a:t>
            </a:r>
          </a:p>
          <a:p>
            <a:r>
              <a:rPr lang="en-US" dirty="0"/>
              <a:t>This means that there is no kernel sharing between the different </a:t>
            </a:r>
            <a:r>
              <a:rPr lang="en-US" dirty="0" err="1"/>
              <a:t>hyper-v</a:t>
            </a:r>
            <a:r>
              <a:rPr lang="en-US" dirty="0"/>
              <a:t> containers. </a:t>
            </a:r>
          </a:p>
          <a:p>
            <a:r>
              <a:rPr lang="en-US" dirty="0"/>
              <a:t>This is useful for cases where additional level of isolation is needed by customers who don’t like the traditional kernel sharing done by containers.</a:t>
            </a:r>
          </a:p>
          <a:p>
            <a:r>
              <a:rPr lang="en-US" dirty="0"/>
              <a:t>The same Docker image and CLI can be used to manage </a:t>
            </a:r>
            <a:r>
              <a:rPr lang="en-US" dirty="0" err="1"/>
              <a:t>hyper-v</a:t>
            </a:r>
            <a:r>
              <a:rPr lang="en-US" dirty="0"/>
              <a:t> containers. </a:t>
            </a:r>
          </a:p>
          <a:p>
            <a:r>
              <a:rPr lang="en-US" dirty="0"/>
              <a:t>Creation of </a:t>
            </a:r>
            <a:r>
              <a:rPr lang="en-US" dirty="0" err="1"/>
              <a:t>hyper-v</a:t>
            </a:r>
            <a:r>
              <a:rPr lang="en-US" dirty="0"/>
              <a:t> containers is specified as a runtime option.</a:t>
            </a:r>
          </a:p>
          <a:p>
            <a:r>
              <a:rPr lang="en-US" dirty="0"/>
              <a:t>There is no difference when building or managing containers between windows server and </a:t>
            </a:r>
            <a:r>
              <a:rPr lang="en-US" dirty="0" err="1"/>
              <a:t>hyper-v</a:t>
            </a:r>
            <a:r>
              <a:rPr lang="en-US" dirty="0"/>
              <a:t> container. </a:t>
            </a:r>
          </a:p>
          <a:p>
            <a:r>
              <a:rPr lang="en-US" dirty="0"/>
              <a:t>Startup times for </a:t>
            </a:r>
            <a:r>
              <a:rPr lang="en-US" dirty="0" err="1"/>
              <a:t>hyper-v</a:t>
            </a:r>
            <a:r>
              <a:rPr lang="en-US" dirty="0"/>
              <a:t> container is higher than windows native container since a new lightweight VM gets created each time.</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11529042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r>
              <a:rPr lang="en-US" dirty="0"/>
              <a:t>Creation of </a:t>
            </a:r>
            <a:r>
              <a:rPr lang="en-US" dirty="0" err="1"/>
              <a:t>hyper-v</a:t>
            </a:r>
            <a:r>
              <a:rPr lang="en-US" dirty="0"/>
              <a:t> containers is specified as a runtime option.</a:t>
            </a:r>
          </a:p>
          <a:p>
            <a:r>
              <a:rPr lang="en-US" dirty="0"/>
              <a:t>There is no difference when building or managing containers between windows server and </a:t>
            </a:r>
            <a:r>
              <a:rPr lang="en-US" dirty="0" err="1"/>
              <a:t>hyper-v</a:t>
            </a:r>
            <a:r>
              <a:rPr lang="en-US" dirty="0"/>
              <a:t> container. </a:t>
            </a:r>
          </a:p>
          <a:p>
            <a:r>
              <a:rPr lang="en-US" dirty="0"/>
              <a:t>Startup times for </a:t>
            </a:r>
            <a:r>
              <a:rPr lang="en-US" dirty="0" err="1"/>
              <a:t>hyper-v</a:t>
            </a:r>
            <a:r>
              <a:rPr lang="en-US" dirty="0"/>
              <a:t> container is higher than windows native container since a new lightweight VM gets created each time.</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587276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pPr marL="0" indent="0" algn="l">
              <a:buNone/>
            </a:pPr>
            <a:r>
              <a:rPr lang="en-US" b="0" i="0" dirty="0">
                <a:solidFill>
                  <a:srgbClr val="141412"/>
                </a:solidFill>
                <a:effectLst/>
                <a:latin typeface="Source Sans Pro" panose="020B0503030403020204" pitchFamily="34" charset="0"/>
              </a:rPr>
              <a:t>There are 2 modes of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a:t>
            </a:r>
          </a:p>
          <a:p>
            <a:pPr algn="l">
              <a:buFont typeface="+mj-lt"/>
              <a:buAutoNum type="arabicPeriod"/>
            </a:pPr>
            <a:r>
              <a:rPr lang="en-US" b="0" i="0" dirty="0">
                <a:solidFill>
                  <a:srgbClr val="141412"/>
                </a:solidFill>
                <a:effectLst/>
                <a:latin typeface="Source Sans Pro" panose="020B0503030403020204" pitchFamily="34" charset="0"/>
              </a:rPr>
              <a:t>Windows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 Here,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runs on top of Windows kernel. Only Windows containers can be run in this mode.</a:t>
            </a:r>
          </a:p>
          <a:p>
            <a:pPr algn="l">
              <a:buFont typeface="+mj-lt"/>
              <a:buAutoNum type="arabicPeriod"/>
            </a:pPr>
            <a:r>
              <a:rPr lang="en-US" b="0" i="0" dirty="0">
                <a:solidFill>
                  <a:srgbClr val="141412"/>
                </a:solidFill>
                <a:effectLst/>
                <a:latin typeface="Source Sans Pro" panose="020B0503030403020204" pitchFamily="34" charset="0"/>
              </a:rPr>
              <a:t>Linux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 Here,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runs on top of Linux kernel. This mode was not available earlier and it was introduced as part of </a:t>
            </a:r>
            <a:r>
              <a:rPr lang="en-US" b="0" i="0" dirty="0" err="1">
                <a:solidFill>
                  <a:srgbClr val="141412"/>
                </a:solidFill>
                <a:effectLst/>
                <a:latin typeface="Source Sans Pro" panose="020B0503030403020204" pitchFamily="34" charset="0"/>
              </a:rPr>
              <a:t>Dockercon</a:t>
            </a:r>
            <a:r>
              <a:rPr lang="en-US" b="0" i="0" dirty="0">
                <a:solidFill>
                  <a:srgbClr val="141412"/>
                </a:solidFill>
                <a:effectLst/>
                <a:latin typeface="Source Sans Pro" panose="020B0503030403020204" pitchFamily="34" charset="0"/>
              </a:rPr>
              <a:t> 2017. Any Linux flavor can be used as the base kernel. Docker’s </a:t>
            </a:r>
            <a:r>
              <a:rPr lang="en-US" b="0" i="0" dirty="0" err="1">
                <a:solidFill>
                  <a:srgbClr val="141412"/>
                </a:solidFill>
                <a:effectLst/>
                <a:latin typeface="Source Sans Pro" panose="020B0503030403020204" pitchFamily="34" charset="0"/>
              </a:rPr>
              <a:t>Linuxkit</a:t>
            </a:r>
            <a:r>
              <a:rPr lang="en-US" b="0" i="0" dirty="0">
                <a:solidFill>
                  <a:srgbClr val="141412"/>
                </a:solidFill>
                <a:effectLst/>
                <a:latin typeface="Source Sans Pro" panose="020B0503030403020204" pitchFamily="34" charset="0"/>
              </a:rPr>
              <a:t> project can be used to build the Linux kernel needed for the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 Only Linux containers can be run in this mode.</a:t>
            </a:r>
          </a:p>
          <a:p>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32020344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10C0A9-F960-4B6C-8D4E-96CF537208B2}"/>
              </a:ext>
            </a:extLst>
          </p:cNvPr>
          <p:cNvSpPr>
            <a:spLocks noGrp="1"/>
          </p:cNvSpPr>
          <p:nvPr>
            <p:ph sz="quarter" idx="12"/>
          </p:nvPr>
        </p:nvSpPr>
        <p:spPr/>
        <p:txBody>
          <a:bodyPr>
            <a:normAutofit/>
          </a:bodyPr>
          <a:lstStyle/>
          <a:p>
            <a:pPr algn="l">
              <a:buFont typeface="+mj-lt"/>
              <a:buAutoNum type="arabicPeriod"/>
            </a:pPr>
            <a:r>
              <a:rPr lang="en-US" b="0" i="0" dirty="0">
                <a:solidFill>
                  <a:srgbClr val="141412"/>
                </a:solidFill>
                <a:effectLst/>
                <a:latin typeface="Source Sans Pro" panose="020B0503030403020204" pitchFamily="34" charset="0"/>
              </a:rPr>
              <a:t>We cannot use Docker Toolbox and </a:t>
            </a:r>
            <a:r>
              <a:rPr lang="en-US" b="0" i="0" dirty="0" err="1">
                <a:solidFill>
                  <a:srgbClr val="141412"/>
                </a:solidFill>
                <a:effectLst/>
                <a:latin typeface="Source Sans Pro" panose="020B0503030403020204" pitchFamily="34" charset="0"/>
              </a:rPr>
              <a:t>hyper-v</a:t>
            </a:r>
            <a:r>
              <a:rPr lang="en-US" b="0" i="0" dirty="0">
                <a:solidFill>
                  <a:srgbClr val="141412"/>
                </a:solidFill>
                <a:effectLst/>
                <a:latin typeface="Source Sans Pro" panose="020B0503030403020204" pitchFamily="34" charset="0"/>
              </a:rPr>
              <a:t> containers at the same time. </a:t>
            </a:r>
            <a:r>
              <a:rPr lang="en-US" b="0" i="0" dirty="0" err="1">
                <a:solidFill>
                  <a:srgbClr val="141412"/>
                </a:solidFill>
                <a:effectLst/>
                <a:latin typeface="Source Sans Pro" panose="020B0503030403020204" pitchFamily="34" charset="0"/>
              </a:rPr>
              <a:t>Virtualbox</a:t>
            </a:r>
            <a:r>
              <a:rPr lang="en-US" b="0" i="0" dirty="0">
                <a:solidFill>
                  <a:srgbClr val="141412"/>
                </a:solidFill>
                <a:effectLst/>
                <a:latin typeface="Source Sans Pro" panose="020B0503030403020204" pitchFamily="34" charset="0"/>
              </a:rPr>
              <a:t> cannot run when “Docker for Windows” is installed.</a:t>
            </a:r>
          </a:p>
          <a:p>
            <a:pPr algn="l">
              <a:buFont typeface="+mj-lt"/>
              <a:buAutoNum type="arabicPeriod"/>
            </a:pPr>
            <a:endParaRPr lang="en-US" dirty="0">
              <a:solidFill>
                <a:srgbClr val="141412"/>
              </a:solidFill>
              <a:latin typeface="Source Sans Pro" panose="020B0503030403020204" pitchFamily="34" charset="0"/>
            </a:endParaRPr>
          </a:p>
          <a:p>
            <a:pPr algn="l">
              <a:buFont typeface="+mj-lt"/>
              <a:buAutoNum type="arabicPeriod"/>
            </a:pPr>
            <a:r>
              <a:rPr lang="en-IN" dirty="0">
                <a:hlinkClick r:id="rId2"/>
              </a:rPr>
              <a:t>https://nickjanetakis.com/blog/should-you-use-the-docker-toolbox-or-docker-for-mac-windows</a:t>
            </a:r>
            <a:endParaRPr lang="en-IN" dirty="0"/>
          </a:p>
        </p:txBody>
      </p:sp>
      <p:sp>
        <p:nvSpPr>
          <p:cNvPr id="3" name="Title 2">
            <a:extLst>
              <a:ext uri="{FF2B5EF4-FFF2-40B4-BE49-F238E27FC236}">
                <a16:creationId xmlns:a16="http://schemas.microsoft.com/office/drawing/2014/main" id="{3C0B0995-9255-47C3-B438-9C03E256DADF}"/>
              </a:ext>
            </a:extLst>
          </p:cNvPr>
          <p:cNvSpPr>
            <a:spLocks noGrp="1"/>
          </p:cNvSpPr>
          <p:nvPr>
            <p:ph type="title"/>
          </p:nvPr>
        </p:nvSpPr>
        <p:spPr/>
        <p:txBody>
          <a:bodyPr/>
          <a:lstStyle/>
          <a:p>
            <a:r>
              <a:rPr lang="en-IN" dirty="0" err="1"/>
              <a:t>hyper-v</a:t>
            </a:r>
            <a:r>
              <a:rPr lang="en-IN" dirty="0"/>
              <a:t> containers</a:t>
            </a:r>
          </a:p>
        </p:txBody>
      </p:sp>
    </p:spTree>
    <p:extLst>
      <p:ext uri="{BB962C8B-B14F-4D97-AF65-F5344CB8AC3E}">
        <p14:creationId xmlns:p14="http://schemas.microsoft.com/office/powerpoint/2010/main" val="38438246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a:t>
            </a:r>
          </a:p>
        </p:txBody>
      </p:sp>
      <p:pic>
        <p:nvPicPr>
          <p:cNvPr id="5124" name="Picture 4">
            <a:extLst>
              <a:ext uri="{FF2B5EF4-FFF2-40B4-BE49-F238E27FC236}">
                <a16:creationId xmlns:a16="http://schemas.microsoft.com/office/drawing/2014/main" id="{DB7EC1C6-A285-4960-9A78-8AF72871B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93944"/>
            <a:ext cx="8887008" cy="324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312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Architecture</a:t>
            </a:r>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2228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Architecture</a:t>
            </a:r>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52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01FA0-E7AF-4140-AF7C-6D1CF724EF9E}"/>
              </a:ext>
            </a:extLst>
          </p:cNvPr>
          <p:cNvSpPr>
            <a:spLocks noGrp="1"/>
          </p:cNvSpPr>
          <p:nvPr>
            <p:ph type="title"/>
          </p:nvPr>
        </p:nvSpPr>
        <p:spPr/>
        <p:txBody>
          <a:bodyPr/>
          <a:lstStyle/>
          <a:p>
            <a:r>
              <a:rPr lang="en-IN" dirty="0"/>
              <a:t>Docker Engine</a:t>
            </a:r>
          </a:p>
        </p:txBody>
      </p:sp>
      <p:pic>
        <p:nvPicPr>
          <p:cNvPr id="21506" name="Picture 2" descr="Docker engine image">
            <a:extLst>
              <a:ext uri="{FF2B5EF4-FFF2-40B4-BE49-F238E27FC236}">
                <a16:creationId xmlns:a16="http://schemas.microsoft.com/office/drawing/2014/main" id="{5F324D2C-08F5-4A02-A2AF-30F68A56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95438"/>
            <a:ext cx="6858000" cy="536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5599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lstStyle/>
          <a:p>
            <a:r>
              <a:rPr lang="en-IN" dirty="0" err="1"/>
              <a:t>Dockerfile</a:t>
            </a:r>
            <a:r>
              <a:rPr lang="en-IN" dirty="0"/>
              <a:t>, Docker Image And Docker Container:</a:t>
            </a:r>
            <a:br>
              <a:rPr lang="en-IN" b="0" dirty="0"/>
            </a:br>
            <a:endParaRPr lang="en-IN" dirty="0"/>
          </a:p>
        </p:txBody>
      </p:sp>
    </p:spTree>
    <p:extLst>
      <p:ext uri="{BB962C8B-B14F-4D97-AF65-F5344CB8AC3E}">
        <p14:creationId xmlns:p14="http://schemas.microsoft.com/office/powerpoint/2010/main" val="784351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F2CF-4EA3-4374-8BAB-3420FDCE7C6B}"/>
              </a:ext>
            </a:extLst>
          </p:cNvPr>
          <p:cNvSpPr>
            <a:spLocks noGrp="1"/>
          </p:cNvSpPr>
          <p:nvPr>
            <p:ph type="title"/>
          </p:nvPr>
        </p:nvSpPr>
        <p:spPr/>
        <p:txBody>
          <a:bodyPr/>
          <a:lstStyle/>
          <a:p>
            <a:r>
              <a:rPr lang="en-IN" dirty="0"/>
              <a:t>Image Demo</a:t>
            </a:r>
          </a:p>
        </p:txBody>
      </p:sp>
      <p:sp>
        <p:nvSpPr>
          <p:cNvPr id="3" name="Content Placeholder 2">
            <a:extLst>
              <a:ext uri="{FF2B5EF4-FFF2-40B4-BE49-F238E27FC236}">
                <a16:creationId xmlns:a16="http://schemas.microsoft.com/office/drawing/2014/main" id="{7EC13F5C-E830-43D1-91CC-A4CFFD5671A2}"/>
              </a:ext>
            </a:extLst>
          </p:cNvPr>
          <p:cNvSpPr>
            <a:spLocks noGrp="1"/>
          </p:cNvSpPr>
          <p:nvPr>
            <p:ph sz="quarter" idx="12"/>
          </p:nvPr>
        </p:nvSpPr>
        <p:spPr/>
        <p:txBody>
          <a:bodyPr/>
          <a:lstStyle/>
          <a:p>
            <a:r>
              <a:rPr lang="en-IN" dirty="0">
                <a:hlinkClick r:id="rId2"/>
              </a:rPr>
              <a:t>https://learnk8s.io/spring-boot-kubernetes-guide</a:t>
            </a:r>
            <a:endParaRPr lang="en-IN" dirty="0"/>
          </a:p>
          <a:p>
            <a:endParaRPr lang="en-IN" dirty="0"/>
          </a:p>
        </p:txBody>
      </p:sp>
    </p:spTree>
    <p:extLst>
      <p:ext uri="{BB962C8B-B14F-4D97-AF65-F5344CB8AC3E}">
        <p14:creationId xmlns:p14="http://schemas.microsoft.com/office/powerpoint/2010/main" val="25454681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0109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Docker implements networking in an application-driven manner and provides various options while maintaining enough abstraction for application developers. </a:t>
            </a:r>
          </a:p>
          <a:p>
            <a:r>
              <a:rPr lang="en-US" dirty="0"/>
              <a:t>There are basically two types of networks available - the default Docker network and user-defined networks. </a:t>
            </a:r>
          </a:p>
          <a:p>
            <a:r>
              <a:rPr lang="en-US" dirty="0"/>
              <a:t>By default, you get three different networks on the installation of Docker - none, bridge, and host. </a:t>
            </a:r>
          </a:p>
        </p:txBody>
      </p:sp>
    </p:spTree>
    <p:extLst>
      <p:ext uri="{BB962C8B-B14F-4D97-AF65-F5344CB8AC3E}">
        <p14:creationId xmlns:p14="http://schemas.microsoft.com/office/powerpoint/2010/main" val="39250164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The none and host networks are part of the network stack in Docker. </a:t>
            </a:r>
          </a:p>
          <a:p>
            <a:r>
              <a:rPr lang="en-US" dirty="0"/>
              <a:t>The bridge network automatically creates a gateway and IP subnet and all containers that belong to this network can talk to each other via IP addressing. </a:t>
            </a:r>
          </a:p>
          <a:p>
            <a:r>
              <a:rPr lang="en-US" dirty="0"/>
              <a:t>This network is not commonly used as it does not scale well and has constraints in terms of network usability and service discovery.</a:t>
            </a:r>
            <a:endParaRPr lang="en-IN" dirty="0"/>
          </a:p>
        </p:txBody>
      </p:sp>
    </p:spTree>
    <p:extLst>
      <p:ext uri="{BB962C8B-B14F-4D97-AF65-F5344CB8AC3E}">
        <p14:creationId xmlns:p14="http://schemas.microsoft.com/office/powerpoint/2010/main" val="2036791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a:bodyPr>
          <a:lstStyle/>
          <a:p>
            <a:r>
              <a:rPr lang="en-US" dirty="0"/>
              <a:t>The other type of networks is user-defined networks. Administrators can configure multiple user-defined networks. </a:t>
            </a:r>
          </a:p>
          <a:p>
            <a:r>
              <a:rPr lang="en-US" dirty="0"/>
              <a:t>There are three types:</a:t>
            </a:r>
          </a:p>
          <a:p>
            <a:r>
              <a:rPr lang="en-US" dirty="0"/>
              <a:t>Bridge network: Similar to the default bridge network, a user-defined Bridge network differs in that there is no need for port forwarding for containers within the network to communicate with each other. </a:t>
            </a:r>
          </a:p>
          <a:p>
            <a:r>
              <a:rPr lang="en-US" dirty="0"/>
              <a:t>The other difference is that it has full support for automatic network discovery.</a:t>
            </a:r>
            <a:endParaRPr lang="en-IN" dirty="0"/>
          </a:p>
        </p:txBody>
      </p:sp>
    </p:spTree>
    <p:extLst>
      <p:ext uri="{BB962C8B-B14F-4D97-AF65-F5344CB8AC3E}">
        <p14:creationId xmlns:p14="http://schemas.microsoft.com/office/powerpoint/2010/main" val="29131552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0DA16-0803-450F-9247-592326F2D631}"/>
              </a:ext>
            </a:extLst>
          </p:cNvPr>
          <p:cNvSpPr>
            <a:spLocks noGrp="1"/>
          </p:cNvSpPr>
          <p:nvPr>
            <p:ph type="title"/>
          </p:nvPr>
        </p:nvSpPr>
        <p:spPr/>
        <p:txBody>
          <a:bodyPr/>
          <a:lstStyle/>
          <a:p>
            <a:r>
              <a:rPr lang="en-IN" dirty="0"/>
              <a:t>Docker Network</a:t>
            </a:r>
          </a:p>
        </p:txBody>
      </p:sp>
      <p:sp>
        <p:nvSpPr>
          <p:cNvPr id="3" name="Content Placeholder 2">
            <a:extLst>
              <a:ext uri="{FF2B5EF4-FFF2-40B4-BE49-F238E27FC236}">
                <a16:creationId xmlns:a16="http://schemas.microsoft.com/office/drawing/2014/main" id="{6037B085-FFA7-41E2-B8E3-5692DE4DA3F5}"/>
              </a:ext>
            </a:extLst>
          </p:cNvPr>
          <p:cNvSpPr>
            <a:spLocks noGrp="1"/>
          </p:cNvSpPr>
          <p:nvPr>
            <p:ph sz="quarter" idx="12"/>
          </p:nvPr>
        </p:nvSpPr>
        <p:spPr/>
        <p:txBody>
          <a:bodyPr>
            <a:normAutofit fontScale="85000" lnSpcReduction="10000"/>
          </a:bodyPr>
          <a:lstStyle/>
          <a:p>
            <a:r>
              <a:rPr lang="en-US" dirty="0"/>
              <a:t>Overlay network: An Overlay network is used when you need containers on separate hosts to be able to communicate with each other, as in the case of a distributed network. </a:t>
            </a:r>
          </a:p>
          <a:p>
            <a:r>
              <a:rPr lang="en-US" dirty="0"/>
              <a:t>However, a caveat is that swarm mode must be enabled for a cluster of Docker engines, known as a swarm, to be able to join the same group.</a:t>
            </a:r>
          </a:p>
          <a:p>
            <a:r>
              <a:rPr lang="en-US" dirty="0" err="1"/>
              <a:t>Macvlan</a:t>
            </a:r>
            <a:r>
              <a:rPr lang="en-US" dirty="0"/>
              <a:t> network: When using Bridge and Overlay networks a bridge resides between the container and the host.</a:t>
            </a:r>
          </a:p>
          <a:p>
            <a:r>
              <a:rPr lang="en-US" dirty="0"/>
              <a:t> A </a:t>
            </a:r>
            <a:r>
              <a:rPr lang="en-US" dirty="0" err="1"/>
              <a:t>Macvlan</a:t>
            </a:r>
            <a:r>
              <a:rPr lang="en-US" dirty="0"/>
              <a:t> network removes this bridge, providing the benefit of exposing container resources to external networks without dealing with port forwarding. </a:t>
            </a:r>
          </a:p>
          <a:p>
            <a:r>
              <a:rPr lang="en-US" dirty="0"/>
              <a:t>This is realized by using MAC addresses instead of IP addresses.</a:t>
            </a:r>
          </a:p>
        </p:txBody>
      </p:sp>
    </p:spTree>
    <p:extLst>
      <p:ext uri="{BB962C8B-B14F-4D97-AF65-F5344CB8AC3E}">
        <p14:creationId xmlns:p14="http://schemas.microsoft.com/office/powerpoint/2010/main" val="5127419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1C397D-A4AD-4EEE-9EEC-2802E74D62B4}"/>
              </a:ext>
            </a:extLst>
          </p:cNvPr>
          <p:cNvSpPr>
            <a:spLocks noGrp="1"/>
          </p:cNvSpPr>
          <p:nvPr>
            <p:ph sz="quarter" idx="12"/>
          </p:nvPr>
        </p:nvSpPr>
        <p:spPr/>
        <p:txBody>
          <a:bodyPr/>
          <a:lstStyle/>
          <a:p>
            <a:r>
              <a:rPr lang="en-US" dirty="0"/>
              <a:t>You can store data within the writable layer of a container but it requires a storage driver. </a:t>
            </a:r>
          </a:p>
          <a:p>
            <a:r>
              <a:rPr lang="en-US" dirty="0"/>
              <a:t>Being non-persistent, it perishes whenever the container is not running. </a:t>
            </a:r>
          </a:p>
          <a:p>
            <a:r>
              <a:rPr lang="en-US" dirty="0"/>
              <a:t>It is not easy to transfer this data. </a:t>
            </a:r>
          </a:p>
          <a:p>
            <a:r>
              <a:rPr lang="en-US" dirty="0"/>
              <a:t>In terms of persistent storage, Docker offers four options:</a:t>
            </a:r>
          </a:p>
          <a:p>
            <a:r>
              <a:rPr lang="en-US" dirty="0"/>
              <a:t>Data Volume, Data Volume Container, Directory Mounts, Storage Plugins</a:t>
            </a:r>
            <a:endParaRPr lang="en-IN" dirty="0"/>
          </a:p>
        </p:txBody>
      </p:sp>
      <p:sp>
        <p:nvSpPr>
          <p:cNvPr id="3" name="Title 2">
            <a:extLst>
              <a:ext uri="{FF2B5EF4-FFF2-40B4-BE49-F238E27FC236}">
                <a16:creationId xmlns:a16="http://schemas.microsoft.com/office/drawing/2014/main" id="{CEBA5A9E-A765-466B-A8AF-F57C81692A0A}"/>
              </a:ext>
            </a:extLst>
          </p:cNvPr>
          <p:cNvSpPr>
            <a:spLocks noGrp="1"/>
          </p:cNvSpPr>
          <p:nvPr>
            <p:ph type="title"/>
          </p:nvPr>
        </p:nvSpPr>
        <p:spPr/>
        <p:txBody>
          <a:bodyPr/>
          <a:lstStyle/>
          <a:p>
            <a:r>
              <a:rPr lang="en-IN" dirty="0"/>
              <a:t>Storage</a:t>
            </a:r>
          </a:p>
        </p:txBody>
      </p:sp>
    </p:spTree>
    <p:extLst>
      <p:ext uri="{BB962C8B-B14F-4D97-AF65-F5344CB8AC3E}">
        <p14:creationId xmlns:p14="http://schemas.microsoft.com/office/powerpoint/2010/main" val="22107842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1C397D-A4AD-4EEE-9EEC-2802E74D62B4}"/>
              </a:ext>
            </a:extLst>
          </p:cNvPr>
          <p:cNvSpPr>
            <a:spLocks noGrp="1"/>
          </p:cNvSpPr>
          <p:nvPr>
            <p:ph sz="quarter" idx="12"/>
          </p:nvPr>
        </p:nvSpPr>
        <p:spPr/>
        <p:txBody>
          <a:bodyPr>
            <a:normAutofit lnSpcReduction="10000"/>
          </a:bodyPr>
          <a:lstStyle/>
          <a:p>
            <a:r>
              <a:rPr lang="en-US" dirty="0"/>
              <a:t>There are storage plugins from various companies to automate the storage provisioning process. For example,</a:t>
            </a:r>
          </a:p>
          <a:p>
            <a:r>
              <a:rPr lang="en-US" dirty="0"/>
              <a:t>HPE 3PAR</a:t>
            </a:r>
          </a:p>
          <a:p>
            <a:r>
              <a:rPr lang="en-US" dirty="0"/>
              <a:t>EMC (</a:t>
            </a:r>
            <a:r>
              <a:rPr lang="en-US" dirty="0" err="1"/>
              <a:t>ScaleIO</a:t>
            </a:r>
            <a:r>
              <a:rPr lang="en-US" dirty="0"/>
              <a:t>, </a:t>
            </a:r>
            <a:r>
              <a:rPr lang="en-US" dirty="0" err="1"/>
              <a:t>XtremIO</a:t>
            </a:r>
            <a:r>
              <a:rPr lang="en-US" dirty="0"/>
              <a:t>, VMAX, Isilon)</a:t>
            </a:r>
          </a:p>
          <a:p>
            <a:r>
              <a:rPr lang="en-US" dirty="0"/>
              <a:t>NetApp</a:t>
            </a:r>
          </a:p>
          <a:p>
            <a:r>
              <a:rPr lang="en-US" dirty="0"/>
              <a:t>There are also plugins that support public cloud providers like:</a:t>
            </a:r>
          </a:p>
          <a:p>
            <a:r>
              <a:rPr lang="en-US" dirty="0"/>
              <a:t>Azure File Storage</a:t>
            </a:r>
          </a:p>
          <a:p>
            <a:r>
              <a:rPr lang="en-US" dirty="0"/>
              <a:t>Google Compute Platform.</a:t>
            </a:r>
            <a:endParaRPr lang="en-IN" dirty="0"/>
          </a:p>
        </p:txBody>
      </p:sp>
      <p:sp>
        <p:nvSpPr>
          <p:cNvPr id="3" name="Title 2">
            <a:extLst>
              <a:ext uri="{FF2B5EF4-FFF2-40B4-BE49-F238E27FC236}">
                <a16:creationId xmlns:a16="http://schemas.microsoft.com/office/drawing/2014/main" id="{CEBA5A9E-A765-466B-A8AF-F57C81692A0A}"/>
              </a:ext>
            </a:extLst>
          </p:cNvPr>
          <p:cNvSpPr>
            <a:spLocks noGrp="1"/>
          </p:cNvSpPr>
          <p:nvPr>
            <p:ph type="title"/>
          </p:nvPr>
        </p:nvSpPr>
        <p:spPr/>
        <p:txBody>
          <a:bodyPr/>
          <a:lstStyle/>
          <a:p>
            <a:r>
              <a:rPr lang="en-IN" dirty="0"/>
              <a:t>Storage</a:t>
            </a:r>
          </a:p>
        </p:txBody>
      </p:sp>
    </p:spTree>
    <p:extLst>
      <p:ext uri="{BB962C8B-B14F-4D97-AF65-F5344CB8AC3E}">
        <p14:creationId xmlns:p14="http://schemas.microsoft.com/office/powerpoint/2010/main" val="24851225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29AC1-EB3C-4CD4-B0ED-F3D67C31F6BD}"/>
              </a:ext>
            </a:extLst>
          </p:cNvPr>
          <p:cNvSpPr>
            <a:spLocks noGrp="1"/>
          </p:cNvSpPr>
          <p:nvPr>
            <p:ph sz="quarter" idx="12"/>
          </p:nvPr>
        </p:nvSpPr>
        <p:spPr/>
        <p:txBody>
          <a:bodyPr/>
          <a:lstStyle/>
          <a:p>
            <a:r>
              <a:rPr lang="en-US" dirty="0"/>
              <a:t>A Docker registry is a storage and distribution system for named Docker images.</a:t>
            </a:r>
          </a:p>
          <a:p>
            <a:r>
              <a:rPr lang="en-US" dirty="0"/>
              <a:t>The same image might have multiple different versions, identified by their tags.</a:t>
            </a:r>
          </a:p>
          <a:p>
            <a:r>
              <a:rPr lang="en-US" dirty="0"/>
              <a:t>A Docker registry is organized into Docker repositories , where a repository holds all the versions of a specific image. </a:t>
            </a:r>
          </a:p>
          <a:p>
            <a:r>
              <a:rPr lang="en-US" dirty="0"/>
              <a:t>The registry allows Docker users to pull images locally, as well as push new images to the registry (given adequate access permissions when applicable).</a:t>
            </a:r>
            <a:endParaRPr lang="en-IN" dirty="0"/>
          </a:p>
        </p:txBody>
      </p:sp>
      <p:sp>
        <p:nvSpPr>
          <p:cNvPr id="3" name="Title 2">
            <a:extLst>
              <a:ext uri="{FF2B5EF4-FFF2-40B4-BE49-F238E27FC236}">
                <a16:creationId xmlns:a16="http://schemas.microsoft.com/office/drawing/2014/main" id="{6FF4F331-09E6-4EAF-8665-66AEC94FA4E6}"/>
              </a:ext>
            </a:extLst>
          </p:cNvPr>
          <p:cNvSpPr>
            <a:spLocks noGrp="1"/>
          </p:cNvSpPr>
          <p:nvPr>
            <p:ph type="title"/>
          </p:nvPr>
        </p:nvSpPr>
        <p:spPr/>
        <p:txBody>
          <a:bodyPr/>
          <a:lstStyle/>
          <a:p>
            <a:r>
              <a:rPr lang="en-IN" dirty="0"/>
              <a:t>Registries</a:t>
            </a:r>
          </a:p>
        </p:txBody>
      </p:sp>
    </p:spTree>
    <p:extLst>
      <p:ext uri="{BB962C8B-B14F-4D97-AF65-F5344CB8AC3E}">
        <p14:creationId xmlns:p14="http://schemas.microsoft.com/office/powerpoint/2010/main" val="20166275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29AC1-EB3C-4CD4-B0ED-F3D67C31F6BD}"/>
              </a:ext>
            </a:extLst>
          </p:cNvPr>
          <p:cNvSpPr>
            <a:spLocks noGrp="1"/>
          </p:cNvSpPr>
          <p:nvPr>
            <p:ph sz="quarter" idx="12"/>
          </p:nvPr>
        </p:nvSpPr>
        <p:spPr/>
        <p:txBody>
          <a:bodyPr/>
          <a:lstStyle/>
          <a:p>
            <a:r>
              <a:rPr lang="en-US" dirty="0"/>
              <a:t>By default, the Docker engine interacts with DockerHub , Docker's public registry instance.</a:t>
            </a:r>
          </a:p>
          <a:p>
            <a:r>
              <a:rPr lang="en-US" dirty="0"/>
              <a:t>However, it is possible to run on-premise the open-source Docker registry/distribution, as well as a commercially supported version called Docker Trusted Registry .</a:t>
            </a:r>
          </a:p>
          <a:p>
            <a:endParaRPr lang="en-IN" dirty="0"/>
          </a:p>
        </p:txBody>
      </p:sp>
      <p:sp>
        <p:nvSpPr>
          <p:cNvPr id="3" name="Title 2">
            <a:extLst>
              <a:ext uri="{FF2B5EF4-FFF2-40B4-BE49-F238E27FC236}">
                <a16:creationId xmlns:a16="http://schemas.microsoft.com/office/drawing/2014/main" id="{6FF4F331-09E6-4EAF-8665-66AEC94FA4E6}"/>
              </a:ext>
            </a:extLst>
          </p:cNvPr>
          <p:cNvSpPr>
            <a:spLocks noGrp="1"/>
          </p:cNvSpPr>
          <p:nvPr>
            <p:ph type="title"/>
          </p:nvPr>
        </p:nvSpPr>
        <p:spPr/>
        <p:txBody>
          <a:bodyPr/>
          <a:lstStyle/>
          <a:p>
            <a:r>
              <a:rPr lang="en-IN" dirty="0"/>
              <a:t>Registries</a:t>
            </a:r>
          </a:p>
        </p:txBody>
      </p:sp>
    </p:spTree>
    <p:extLst>
      <p:ext uri="{BB962C8B-B14F-4D97-AF65-F5344CB8AC3E}">
        <p14:creationId xmlns:p14="http://schemas.microsoft.com/office/powerpoint/2010/main" val="69213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DockerHub is a hosted registry solution by Docker Inc.</a:t>
            </a:r>
          </a:p>
          <a:p>
            <a:r>
              <a:rPr lang="en-US" dirty="0"/>
              <a:t>Besides public and private repositories, it also provides automated builds, organization accounts, and integration with source control solutions like </a:t>
            </a:r>
            <a:r>
              <a:rPr lang="en-US" dirty="0" err="1"/>
              <a:t>Github</a:t>
            </a:r>
            <a:r>
              <a:rPr lang="en-US" dirty="0"/>
              <a:t> and Bitbucket .</a:t>
            </a:r>
          </a:p>
          <a:p>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37245857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A public repository is accessible by anyone running Docker, and image names include the organization/user name. </a:t>
            </a:r>
          </a:p>
          <a:p>
            <a:r>
              <a:rPr lang="en-US" dirty="0"/>
              <a:t>For example, docker pull </a:t>
            </a:r>
            <a:r>
              <a:rPr lang="en-US" dirty="0" err="1"/>
              <a:t>jenkins</a:t>
            </a:r>
            <a:r>
              <a:rPr lang="en-US" dirty="0"/>
              <a:t>/</a:t>
            </a:r>
            <a:r>
              <a:rPr lang="en-US" dirty="0" err="1"/>
              <a:t>jenkins</a:t>
            </a:r>
            <a:r>
              <a:rPr lang="en-US" dirty="0"/>
              <a:t> will pull the Jenkins CI server image with tag latest from the Jenkins organization. </a:t>
            </a:r>
          </a:p>
          <a:p>
            <a:r>
              <a:rPr lang="en-US" dirty="0"/>
              <a:t>There are hundreds of thousands public images available. </a:t>
            </a:r>
          </a:p>
          <a:p>
            <a:r>
              <a:rPr lang="en-US" dirty="0"/>
              <a:t>Private repositories restrict access to the repository creator or members of its organization.</a:t>
            </a:r>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21191623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98390-9031-4E66-9DF8-207F0D3BA67F}"/>
              </a:ext>
            </a:extLst>
          </p:cNvPr>
          <p:cNvSpPr>
            <a:spLocks noGrp="1"/>
          </p:cNvSpPr>
          <p:nvPr>
            <p:ph sz="quarter" idx="12"/>
          </p:nvPr>
        </p:nvSpPr>
        <p:spPr/>
        <p:txBody>
          <a:bodyPr/>
          <a:lstStyle/>
          <a:p>
            <a:r>
              <a:rPr lang="en-US" dirty="0"/>
              <a:t>DockerHub supports official repositories, which include images verified for security and best practices.</a:t>
            </a:r>
          </a:p>
          <a:p>
            <a:r>
              <a:rPr lang="en-US" dirty="0"/>
              <a:t>These do not require an organization/user name, for example docker pull </a:t>
            </a:r>
            <a:r>
              <a:rPr lang="en-US" dirty="0" err="1"/>
              <a:t>nginx</a:t>
            </a:r>
            <a:r>
              <a:rPr lang="en-US" dirty="0"/>
              <a:t> will pull the latest image of the Nginx load balancer.</a:t>
            </a:r>
          </a:p>
          <a:p>
            <a:r>
              <a:rPr lang="en-US" dirty="0"/>
              <a:t>DockerHub can perform automated image builds if the DockerHub repository is linked to a source control repository which contains a build context (</a:t>
            </a:r>
            <a:r>
              <a:rPr lang="en-US" dirty="0" err="1"/>
              <a:t>Dockerfile</a:t>
            </a:r>
            <a:r>
              <a:rPr lang="en-US" dirty="0"/>
              <a:t> and all any files in the same folder). </a:t>
            </a:r>
          </a:p>
          <a:p>
            <a:r>
              <a:rPr lang="en-US" dirty="0"/>
              <a:t>A commit in the source repository will trigger a build in DockerHub.</a:t>
            </a:r>
            <a:endParaRPr lang="en-IN" dirty="0"/>
          </a:p>
        </p:txBody>
      </p:sp>
      <p:sp>
        <p:nvSpPr>
          <p:cNvPr id="3" name="Title 2">
            <a:extLst>
              <a:ext uri="{FF2B5EF4-FFF2-40B4-BE49-F238E27FC236}">
                <a16:creationId xmlns:a16="http://schemas.microsoft.com/office/drawing/2014/main" id="{7E350FAB-29B8-49BA-8D1F-D8AC5CD9F788}"/>
              </a:ext>
            </a:extLst>
          </p:cNvPr>
          <p:cNvSpPr>
            <a:spLocks noGrp="1"/>
          </p:cNvSpPr>
          <p:nvPr>
            <p:ph type="title"/>
          </p:nvPr>
        </p:nvSpPr>
        <p:spPr/>
        <p:txBody>
          <a:bodyPr/>
          <a:lstStyle/>
          <a:p>
            <a:r>
              <a:rPr lang="en-IN" dirty="0"/>
              <a:t>Docker Hub</a:t>
            </a:r>
          </a:p>
        </p:txBody>
      </p:sp>
    </p:spTree>
    <p:extLst>
      <p:ext uri="{BB962C8B-B14F-4D97-AF65-F5344CB8AC3E}">
        <p14:creationId xmlns:p14="http://schemas.microsoft.com/office/powerpoint/2010/main" val="8948745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lstStyle/>
          <a:p>
            <a:r>
              <a:rPr lang="en-US" dirty="0"/>
              <a:t>Other companies host paid online Docker registries for public use. </a:t>
            </a:r>
          </a:p>
          <a:p>
            <a:r>
              <a:rPr lang="en-US" dirty="0"/>
              <a:t>Cloud providers like AWS and Google, who also offer container-hosting services, market the high availability of their registries.</a:t>
            </a:r>
          </a:p>
          <a:p>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2278480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normAutofit/>
          </a:bodyPr>
          <a:lstStyle/>
          <a:p>
            <a:r>
              <a:rPr lang="en-US" dirty="0"/>
              <a:t>Amazon Elastic Container Registry (ECR) integrates with AWS Identity and Access Management (IAM) service for authentication. It supports only private repositories and does not provide automated image building.</a:t>
            </a:r>
          </a:p>
          <a:p>
            <a:r>
              <a:rPr lang="en-US" dirty="0"/>
              <a:t>Google Container Registry (GCR) authentication is based on Google’s Cloud Storage service permissions. It supports only private repositories and provides automated image builds via integration with Google Cloud Source Repositories, GitHub, and Bitbucket.</a:t>
            </a:r>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4392641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B0532-6BED-42B0-B181-C5C20808FF06}"/>
              </a:ext>
            </a:extLst>
          </p:cNvPr>
          <p:cNvSpPr>
            <a:spLocks noGrp="1"/>
          </p:cNvSpPr>
          <p:nvPr>
            <p:ph sz="quarter" idx="12"/>
          </p:nvPr>
        </p:nvSpPr>
        <p:spPr/>
        <p:txBody>
          <a:bodyPr>
            <a:normAutofit fontScale="92500"/>
          </a:bodyPr>
          <a:lstStyle/>
          <a:p>
            <a:r>
              <a:rPr lang="en-US" dirty="0"/>
              <a:t>Azure Container Registry (ACR) supports multi-region registries and authenticates with Active Directory. It supports only private repositories and does not provide automated image building.</a:t>
            </a:r>
          </a:p>
          <a:p>
            <a:r>
              <a:rPr lang="en-US" dirty="0"/>
              <a:t>CoreOS Quay supports OAuth and LDAP authentication. It offers both (paid) private and (free) public repositories, automatic security scanning and automated image builds via integration with GitLab, GitHub, and Bitbucket.</a:t>
            </a:r>
          </a:p>
          <a:p>
            <a:r>
              <a:rPr lang="en-US" dirty="0"/>
              <a:t>Private Docker Registry supports OAuth, LDAP and Active Directory authentication. It offers both private and public repositories, free up to 3 repositories (private or public).</a:t>
            </a:r>
            <a:endParaRPr lang="en-IN" dirty="0"/>
          </a:p>
        </p:txBody>
      </p:sp>
      <p:sp>
        <p:nvSpPr>
          <p:cNvPr id="3" name="Title 2">
            <a:extLst>
              <a:ext uri="{FF2B5EF4-FFF2-40B4-BE49-F238E27FC236}">
                <a16:creationId xmlns:a16="http://schemas.microsoft.com/office/drawing/2014/main" id="{C9F549F6-BD11-4E3A-9F03-215D47F1770C}"/>
              </a:ext>
            </a:extLst>
          </p:cNvPr>
          <p:cNvSpPr>
            <a:spLocks noGrp="1"/>
          </p:cNvSpPr>
          <p:nvPr>
            <p:ph type="title"/>
          </p:nvPr>
        </p:nvSpPr>
        <p:spPr/>
        <p:txBody>
          <a:bodyPr/>
          <a:lstStyle/>
          <a:p>
            <a:r>
              <a:rPr lang="en-IN" dirty="0"/>
              <a:t>Other Public Registries</a:t>
            </a:r>
          </a:p>
        </p:txBody>
      </p:sp>
    </p:spTree>
    <p:extLst>
      <p:ext uri="{BB962C8B-B14F-4D97-AF65-F5344CB8AC3E}">
        <p14:creationId xmlns:p14="http://schemas.microsoft.com/office/powerpoint/2010/main" val="36998566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a:bodyPr>
          <a:lstStyle/>
          <a:p>
            <a:r>
              <a:rPr lang="en-US" dirty="0"/>
              <a:t>Use cases for running a private registry on-premise (internal to the organization) include:</a:t>
            </a:r>
          </a:p>
          <a:p>
            <a:r>
              <a:rPr lang="en-US" dirty="0"/>
              <a:t>Distributing images inside an isolated network (not sending images over the Internet)</a:t>
            </a:r>
          </a:p>
          <a:p>
            <a:r>
              <a:rPr lang="en-US" dirty="0"/>
              <a:t>Creating faster CI/CD pipelines (pulling and pushing images from internal network), including faster deployments to on-premise environments</a:t>
            </a:r>
          </a:p>
          <a:p>
            <a:r>
              <a:rPr lang="en-US" dirty="0"/>
              <a:t>Deploying a new image over a large cluster of machines</a:t>
            </a:r>
          </a:p>
          <a:p>
            <a:r>
              <a:rPr lang="en-US" dirty="0"/>
              <a:t>Tightly controlling where images are being stored</a:t>
            </a:r>
            <a:endParaRPr lang="en-IN"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789621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a:bodyPr>
          <a:lstStyle/>
          <a:p>
            <a:r>
              <a:rPr lang="en-US" dirty="0"/>
              <a:t>Running a private registry system, especially when delivery to production depends on it, requires operational skills such as ensuring availability, logging and log processing, monitoring, and security. </a:t>
            </a:r>
          </a:p>
          <a:p>
            <a:r>
              <a:rPr lang="en-US" dirty="0"/>
              <a:t>Strong understanding of http and overall network communications is also important.</a:t>
            </a:r>
            <a:endParaRPr lang="en-IN"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7364541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899A33-43AA-43BC-822D-E51CB38D77DA}"/>
              </a:ext>
            </a:extLst>
          </p:cNvPr>
          <p:cNvSpPr>
            <a:spLocks noGrp="1"/>
          </p:cNvSpPr>
          <p:nvPr>
            <p:ph sz="quarter" idx="12"/>
          </p:nvPr>
        </p:nvSpPr>
        <p:spPr/>
        <p:txBody>
          <a:bodyPr>
            <a:normAutofit/>
          </a:bodyPr>
          <a:lstStyle/>
          <a:p>
            <a:r>
              <a:rPr lang="en-US" dirty="0"/>
              <a:t>Docker Trusted Registry is Docker Inc’s commercially supported version, providing high availability via replication, image auditing, signing and security scanning, integration with LDAP and Active Directory.</a:t>
            </a:r>
          </a:p>
          <a:p>
            <a:r>
              <a:rPr lang="en-US" dirty="0"/>
              <a:t>Harbor is a VMWare open source offering which also provides high availability via replication, image auditing, integration with LDAP and Active Directory.</a:t>
            </a:r>
          </a:p>
          <a:p>
            <a:r>
              <a:rPr lang="en-US" dirty="0"/>
              <a:t>GitLab Container Registry is tightly integrated with GitLab CI’s workflow, with minimal setup.</a:t>
            </a:r>
          </a:p>
          <a:p>
            <a:r>
              <a:rPr lang="en-US" dirty="0" err="1"/>
              <a:t>JFrog</a:t>
            </a:r>
            <a:r>
              <a:rPr lang="en-US" dirty="0"/>
              <a:t> Artifactory for strong artifact management (not only Docker images but any artifact).</a:t>
            </a:r>
          </a:p>
          <a:p>
            <a:endParaRPr lang="en-US" dirty="0"/>
          </a:p>
        </p:txBody>
      </p:sp>
      <p:sp>
        <p:nvSpPr>
          <p:cNvPr id="3" name="Title 2">
            <a:extLst>
              <a:ext uri="{FF2B5EF4-FFF2-40B4-BE49-F238E27FC236}">
                <a16:creationId xmlns:a16="http://schemas.microsoft.com/office/drawing/2014/main" id="{499B6B1A-1C69-4A45-B4FF-930985041C5A}"/>
              </a:ext>
            </a:extLst>
          </p:cNvPr>
          <p:cNvSpPr>
            <a:spLocks noGrp="1"/>
          </p:cNvSpPr>
          <p:nvPr>
            <p:ph type="title"/>
          </p:nvPr>
        </p:nvSpPr>
        <p:spPr/>
        <p:txBody>
          <a:bodyPr/>
          <a:lstStyle/>
          <a:p>
            <a:r>
              <a:rPr lang="en-IN" dirty="0"/>
              <a:t>Private Registries</a:t>
            </a:r>
          </a:p>
        </p:txBody>
      </p:sp>
    </p:spTree>
    <p:extLst>
      <p:ext uri="{BB962C8B-B14F-4D97-AF65-F5344CB8AC3E}">
        <p14:creationId xmlns:p14="http://schemas.microsoft.com/office/powerpoint/2010/main" val="3008628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pic>
        <p:nvPicPr>
          <p:cNvPr id="1026" name="Picture 2">
            <a:extLst>
              <a:ext uri="{FF2B5EF4-FFF2-40B4-BE49-F238E27FC236}">
                <a16:creationId xmlns:a16="http://schemas.microsoft.com/office/drawing/2014/main" id="{6C4D7208-1F3E-4ED6-81BE-B2283F44A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1437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574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a:t>Spring Boot and </a:t>
            </a:r>
            <a:r>
              <a:rPr lang="en-IN" dirty="0" err="1"/>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BA767-97E1-40C4-BE47-E77F068BC16B}"/>
              </a:ext>
            </a:extLst>
          </p:cNvPr>
          <p:cNvSpPr>
            <a:spLocks noGrp="1"/>
          </p:cNvSpPr>
          <p:nvPr>
            <p:ph sz="quarter" idx="12"/>
          </p:nvPr>
        </p:nvSpPr>
        <p:spPr/>
        <p:txBody>
          <a:bodyPr/>
          <a:lstStyle/>
          <a:p>
            <a:r>
              <a:rPr lang="en-US" dirty="0"/>
              <a:t>If you’re on MacOS or Windows you can install Docker with:</a:t>
            </a:r>
          </a:p>
          <a:p>
            <a:pPr lvl="1"/>
            <a:r>
              <a:rPr lang="en-US" dirty="0"/>
              <a:t>Docker for Mac / Windows (now known as Docker Desktop)</a:t>
            </a:r>
          </a:p>
          <a:p>
            <a:pPr lvl="1"/>
            <a:r>
              <a:rPr lang="en-US" dirty="0"/>
              <a:t>Docker Toolbox</a:t>
            </a:r>
          </a:p>
          <a:p>
            <a:pPr lvl="1"/>
            <a:r>
              <a:rPr lang="en-US" dirty="0"/>
              <a:t>Running your own Virtual Machine and installing Docker yourself</a:t>
            </a:r>
            <a:endParaRPr lang="en-IN" dirty="0"/>
          </a:p>
        </p:txBody>
      </p:sp>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spTree>
    <p:extLst>
      <p:ext uri="{BB962C8B-B14F-4D97-AF65-F5344CB8AC3E}">
        <p14:creationId xmlns:p14="http://schemas.microsoft.com/office/powerpoint/2010/main" val="14833049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BA767-97E1-40C4-BE47-E77F068BC16B}"/>
              </a:ext>
            </a:extLst>
          </p:cNvPr>
          <p:cNvSpPr>
            <a:spLocks noGrp="1"/>
          </p:cNvSpPr>
          <p:nvPr>
            <p:ph sz="quarter" idx="12"/>
          </p:nvPr>
        </p:nvSpPr>
        <p:spPr/>
        <p:txBody>
          <a:bodyPr/>
          <a:lstStyle/>
          <a:p>
            <a:r>
              <a:rPr lang="en-US" dirty="0"/>
              <a:t>If you’re on MacOS or Windows you can install Docker with:</a:t>
            </a:r>
          </a:p>
          <a:p>
            <a:pPr lvl="1"/>
            <a:r>
              <a:rPr lang="en-US" dirty="0"/>
              <a:t>Docker for Mac / Windows (now known as Docker Desktop)</a:t>
            </a:r>
          </a:p>
          <a:p>
            <a:pPr lvl="1"/>
            <a:r>
              <a:rPr lang="en-US" dirty="0"/>
              <a:t>Docker Toolbox</a:t>
            </a:r>
          </a:p>
          <a:p>
            <a:pPr lvl="1"/>
            <a:r>
              <a:rPr lang="en-US" dirty="0"/>
              <a:t>Running your own Virtual Machine and installing Docker yourself</a:t>
            </a:r>
            <a:endParaRPr lang="en-IN" dirty="0"/>
          </a:p>
        </p:txBody>
      </p:sp>
      <p:sp>
        <p:nvSpPr>
          <p:cNvPr id="2" name="Title 1">
            <a:extLst>
              <a:ext uri="{FF2B5EF4-FFF2-40B4-BE49-F238E27FC236}">
                <a16:creationId xmlns:a16="http://schemas.microsoft.com/office/drawing/2014/main" id="{66498811-AFB1-476A-85A2-266FA08D9551}"/>
              </a:ext>
            </a:extLst>
          </p:cNvPr>
          <p:cNvSpPr>
            <a:spLocks noGrp="1"/>
          </p:cNvSpPr>
          <p:nvPr>
            <p:ph type="title"/>
          </p:nvPr>
        </p:nvSpPr>
        <p:spPr/>
        <p:txBody>
          <a:bodyPr>
            <a:normAutofit/>
          </a:bodyPr>
          <a:lstStyle/>
          <a:p>
            <a:r>
              <a:rPr lang="en-US" dirty="0"/>
              <a:t>Should You Install Docker with the Docker Toolbox or Docker for Mac / Windows?</a:t>
            </a:r>
            <a:endParaRPr lang="en-IN" dirty="0"/>
          </a:p>
        </p:txBody>
      </p:sp>
    </p:spTree>
    <p:extLst>
      <p:ext uri="{BB962C8B-B14F-4D97-AF65-F5344CB8AC3E}">
        <p14:creationId xmlns:p14="http://schemas.microsoft.com/office/powerpoint/2010/main" val="35465909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73B65-F388-4ADB-A0F8-BE51B0E4D66E}"/>
              </a:ext>
            </a:extLst>
          </p:cNvPr>
          <p:cNvSpPr>
            <a:spLocks noGrp="1"/>
          </p:cNvSpPr>
          <p:nvPr>
            <p:ph sz="quarter" idx="12"/>
          </p:nvPr>
        </p:nvSpPr>
        <p:spPr/>
        <p:txBody>
          <a:bodyPr/>
          <a:lstStyle/>
          <a:p>
            <a:r>
              <a:rPr lang="en-US" dirty="0"/>
              <a:t>Pros</a:t>
            </a:r>
          </a:p>
          <a:p>
            <a:r>
              <a:rPr lang="en-US" dirty="0"/>
              <a:t>Offers the most “native” experience, you can easily use any terminal you </a:t>
            </a:r>
            <a:r>
              <a:rPr lang="en-US" dirty="0" err="1"/>
              <a:t>you</a:t>
            </a:r>
            <a:r>
              <a:rPr lang="en-US" dirty="0"/>
              <a:t> want since Docker is effectively running on localhost from MacOS / Windows’ POV.</a:t>
            </a:r>
          </a:p>
          <a:p>
            <a:r>
              <a:rPr lang="en-US" dirty="0"/>
              <a:t>Docker is heavily developing and polishing this solution.</a:t>
            </a:r>
            <a:endParaRPr lang="en-IN" dirty="0"/>
          </a:p>
        </p:txBody>
      </p:sp>
      <p:sp>
        <p:nvSpPr>
          <p:cNvPr id="3" name="Title 2">
            <a:extLst>
              <a:ext uri="{FF2B5EF4-FFF2-40B4-BE49-F238E27FC236}">
                <a16:creationId xmlns:a16="http://schemas.microsoft.com/office/drawing/2014/main" id="{2E1B60CA-3A20-46B7-862C-54F915DAC73E}"/>
              </a:ext>
            </a:extLst>
          </p:cNvPr>
          <p:cNvSpPr>
            <a:spLocks noGrp="1"/>
          </p:cNvSpPr>
          <p:nvPr>
            <p:ph type="title"/>
          </p:nvPr>
        </p:nvSpPr>
        <p:spPr/>
        <p:txBody>
          <a:bodyPr/>
          <a:lstStyle/>
          <a:p>
            <a:r>
              <a:rPr lang="en-IN" dirty="0"/>
              <a:t>Docker for Mac / Docker for Windows (Docker Desktop)</a:t>
            </a:r>
          </a:p>
        </p:txBody>
      </p:sp>
    </p:spTree>
    <p:extLst>
      <p:ext uri="{BB962C8B-B14F-4D97-AF65-F5344CB8AC3E}">
        <p14:creationId xmlns:p14="http://schemas.microsoft.com/office/powerpoint/2010/main" val="11613060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73B65-F388-4ADB-A0F8-BE51B0E4D66E}"/>
              </a:ext>
            </a:extLst>
          </p:cNvPr>
          <p:cNvSpPr>
            <a:spLocks noGrp="1"/>
          </p:cNvSpPr>
          <p:nvPr>
            <p:ph sz="quarter" idx="12"/>
          </p:nvPr>
        </p:nvSpPr>
        <p:spPr/>
        <p:txBody>
          <a:bodyPr/>
          <a:lstStyle/>
          <a:p>
            <a:pPr algn="l"/>
            <a:r>
              <a:rPr lang="en-US" b="1" i="0" dirty="0">
                <a:solidFill>
                  <a:srgbClr val="000000"/>
                </a:solidFill>
                <a:effectLst/>
                <a:latin typeface="Open Sans"/>
              </a:rPr>
              <a:t>Cons</a:t>
            </a:r>
          </a:p>
          <a:p>
            <a:pPr algn="l">
              <a:buFont typeface="Arial" panose="020B0604020202020204" pitchFamily="34" charset="0"/>
              <a:buChar char="•"/>
            </a:pPr>
            <a:r>
              <a:rPr lang="en-US" b="0" i="0" dirty="0">
                <a:solidFill>
                  <a:srgbClr val="3A4044"/>
                </a:solidFill>
                <a:effectLst/>
                <a:latin typeface="Open Sans"/>
              </a:rPr>
              <a:t>On certain MacOS hardware combos the volume performance can be a little slow.</a:t>
            </a:r>
          </a:p>
          <a:p>
            <a:pPr algn="l">
              <a:buFont typeface="Arial" panose="020B0604020202020204" pitchFamily="34" charset="0"/>
              <a:buChar char="•"/>
            </a:pPr>
            <a:r>
              <a:rPr lang="en-US" b="0" i="0" dirty="0">
                <a:solidFill>
                  <a:srgbClr val="3A4044"/>
                </a:solidFill>
                <a:effectLst/>
                <a:latin typeface="Open Sans"/>
              </a:rPr>
              <a:t>I can legit say there are not any “wow this sucks!” cons for Windows, it’s really solid.</a:t>
            </a:r>
          </a:p>
        </p:txBody>
      </p:sp>
      <p:sp>
        <p:nvSpPr>
          <p:cNvPr id="3" name="Title 2">
            <a:extLst>
              <a:ext uri="{FF2B5EF4-FFF2-40B4-BE49-F238E27FC236}">
                <a16:creationId xmlns:a16="http://schemas.microsoft.com/office/drawing/2014/main" id="{2E1B60CA-3A20-46B7-862C-54F915DAC73E}"/>
              </a:ext>
            </a:extLst>
          </p:cNvPr>
          <p:cNvSpPr>
            <a:spLocks noGrp="1"/>
          </p:cNvSpPr>
          <p:nvPr>
            <p:ph type="title"/>
          </p:nvPr>
        </p:nvSpPr>
        <p:spPr/>
        <p:txBody>
          <a:bodyPr/>
          <a:lstStyle/>
          <a:p>
            <a:r>
              <a:rPr lang="en-IN" dirty="0"/>
              <a:t>Docker for Mac / Docker for Windows (Docker Desktop)</a:t>
            </a:r>
          </a:p>
        </p:txBody>
      </p:sp>
    </p:spTree>
    <p:extLst>
      <p:ext uri="{BB962C8B-B14F-4D97-AF65-F5344CB8AC3E}">
        <p14:creationId xmlns:p14="http://schemas.microsoft.com/office/powerpoint/2010/main" val="8587404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Pros</a:t>
            </a:r>
          </a:p>
          <a:p>
            <a:r>
              <a:rPr lang="en-US" dirty="0"/>
              <a:t>Offers an “out of the box” Docker experience if you have no other choice.</a:t>
            </a:r>
            <a:endParaRPr lang="en-IN" dirty="0"/>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38160131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Cons</a:t>
            </a:r>
          </a:p>
          <a:p>
            <a:r>
              <a:rPr lang="en-US" dirty="0"/>
              <a:t>You need to either use the Docker </a:t>
            </a:r>
            <a:r>
              <a:rPr lang="en-US" dirty="0" err="1"/>
              <a:t>Quickstart</a:t>
            </a:r>
            <a:r>
              <a:rPr lang="en-US" dirty="0"/>
              <a:t> Terminal, or configure your own terminal to connect to the Docker Daemon running a VM.</a:t>
            </a:r>
          </a:p>
          <a:p>
            <a:endParaRPr lang="en-US" dirty="0"/>
          </a:p>
          <a:p>
            <a:r>
              <a:rPr lang="en-US" dirty="0"/>
              <a:t>Not a native solution, so you’ll need to access your Docker Machine’s IP address if you’re developing web apps. Example: 192.168.99.100 instead of localhost.</a:t>
            </a:r>
          </a:p>
          <a:p>
            <a:endParaRPr lang="en-US" dirty="0"/>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23335684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23DEE-52E8-42F4-8ED6-F1D01DB82034}"/>
              </a:ext>
            </a:extLst>
          </p:cNvPr>
          <p:cNvSpPr>
            <a:spLocks noGrp="1"/>
          </p:cNvSpPr>
          <p:nvPr>
            <p:ph sz="quarter" idx="12"/>
          </p:nvPr>
        </p:nvSpPr>
        <p:spPr/>
        <p:txBody>
          <a:bodyPr/>
          <a:lstStyle/>
          <a:p>
            <a:r>
              <a:rPr lang="en-US" dirty="0"/>
              <a:t>Cons</a:t>
            </a:r>
          </a:p>
          <a:p>
            <a:r>
              <a:rPr lang="en-US" dirty="0"/>
              <a:t>Unless you jump through hoops, your code needs to live in your Windows user directory such as C:\Users\eswari\src\myapp. Otherwise Docker won’t be able to find it.</a:t>
            </a:r>
          </a:p>
          <a:p>
            <a:endParaRPr lang="en-US" dirty="0"/>
          </a:p>
          <a:p>
            <a:r>
              <a:rPr lang="en-US" dirty="0"/>
              <a:t>Suffers from typical VirtualBox edge case bugs and mount performance issues.</a:t>
            </a:r>
          </a:p>
        </p:txBody>
      </p:sp>
      <p:sp>
        <p:nvSpPr>
          <p:cNvPr id="3" name="Title 2">
            <a:extLst>
              <a:ext uri="{FF2B5EF4-FFF2-40B4-BE49-F238E27FC236}">
                <a16:creationId xmlns:a16="http://schemas.microsoft.com/office/drawing/2014/main" id="{59ACEDFD-FA01-4F6B-922F-96A6441C0933}"/>
              </a:ext>
            </a:extLst>
          </p:cNvPr>
          <p:cNvSpPr>
            <a:spLocks noGrp="1"/>
          </p:cNvSpPr>
          <p:nvPr>
            <p:ph type="title"/>
          </p:nvPr>
        </p:nvSpPr>
        <p:spPr/>
        <p:txBody>
          <a:bodyPr/>
          <a:lstStyle/>
          <a:p>
            <a:r>
              <a:rPr lang="en-IN" dirty="0"/>
              <a:t>Docker Toolbox</a:t>
            </a:r>
          </a:p>
        </p:txBody>
      </p:sp>
    </p:spTree>
    <p:extLst>
      <p:ext uri="{BB962C8B-B14F-4D97-AF65-F5344CB8AC3E}">
        <p14:creationId xmlns:p14="http://schemas.microsoft.com/office/powerpoint/2010/main" val="23499725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and 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p>
          <a:p>
            <a:r>
              <a:rPr lang="en-US" dirty="0"/>
              <a:t> 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a:t>What is Docker</a:t>
            </a:r>
          </a:p>
        </p:txBody>
      </p:sp>
    </p:spTree>
    <p:extLst>
      <p:ext uri="{BB962C8B-B14F-4D97-AF65-F5344CB8AC3E}">
        <p14:creationId xmlns:p14="http://schemas.microsoft.com/office/powerpoint/2010/main" val="28477819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p>
          <a:p>
            <a:r>
              <a:rPr lang="en-US" dirty="0"/>
              <a:t>Containers, on the other hand, share the operating system with the host. </a:t>
            </a:r>
          </a:p>
          <a:p>
            <a:r>
              <a:rPr lang="en-US" dirty="0"/>
              <a:t>Hypervisor is comparable to the container engine (represented as Docker on the image) in a sense that it manages the lifecycle of the containers.</a:t>
            </a:r>
          </a:p>
          <a:p>
            <a:r>
              <a:rPr lang="en-US" dirty="0"/>
              <a:t>The important difference is that the processes running inside the containers are just like the native processes on the host, and do not introduce any overheads associated with hypervisor execution.</a:t>
            </a:r>
          </a:p>
          <a:p>
            <a:r>
              <a:rPr lang="en-US" dirty="0"/>
              <a:t>Additionally,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a:t>Difference between VM and Container</a:t>
            </a:r>
          </a:p>
        </p:txBody>
      </p:sp>
    </p:spTree>
    <p:extLst>
      <p:ext uri="{BB962C8B-B14F-4D97-AF65-F5344CB8AC3E}">
        <p14:creationId xmlns:p14="http://schemas.microsoft.com/office/powerpoint/2010/main" val="233091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FE2B-A6BE-42E6-AADE-625D30378699}"/>
              </a:ext>
            </a:extLst>
          </p:cNvPr>
          <p:cNvSpPr>
            <a:spLocks noGrp="1"/>
          </p:cNvSpPr>
          <p:nvPr>
            <p:ph type="title"/>
          </p:nvPr>
        </p:nvSpPr>
        <p:spPr/>
        <p:txBody>
          <a:bodyPr/>
          <a:lstStyle/>
          <a:p>
            <a:r>
              <a:rPr lang="en-IN" dirty="0"/>
              <a:t>Spring Cloud High Availability</a:t>
            </a:r>
          </a:p>
        </p:txBody>
      </p:sp>
      <p:pic>
        <p:nvPicPr>
          <p:cNvPr id="2050" name="Picture 2" descr="Image for post">
            <a:extLst>
              <a:ext uri="{FF2B5EF4-FFF2-40B4-BE49-F238E27FC236}">
                <a16:creationId xmlns:a16="http://schemas.microsoft.com/office/drawing/2014/main" id="{02E6CD50-7094-4317-B81D-9C3423F8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96815"/>
            <a:ext cx="76962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132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DockerHub.</a:t>
            </a:r>
            <a:endParaRPr lang="en-IN" dirty="0"/>
          </a:p>
        </p:txBody>
      </p:sp>
      <p:sp>
        <p:nvSpPr>
          <p:cNvPr id="3" name="Title 2"/>
          <p:cNvSpPr>
            <a:spLocks noGrp="1"/>
          </p:cNvSpPr>
          <p:nvPr>
            <p:ph type="title"/>
          </p:nvPr>
        </p:nvSpPr>
        <p:spPr/>
        <p:txBody>
          <a:bodyPr/>
          <a:lstStyle/>
          <a:p>
            <a:r>
              <a:rPr lang="en-IN" dirty="0"/>
              <a:t>Docker Hub:</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Docker Hub</a:t>
            </a:r>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19894306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By default, the main registry is the Docker Hub which hosts public and official images.</a:t>
            </a:r>
          </a:p>
          <a:p>
            <a:r>
              <a:rPr lang="en-US" dirty="0"/>
              <a:t>Organizations can also host their private registries if they desire.</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31454366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center, there is the Docker daemon responsible for creating, running, and monitoring containers.</a:t>
            </a:r>
          </a:p>
          <a:p>
            <a:r>
              <a:rPr lang="en-US" dirty="0"/>
              <a:t>It also takes care of building and storing images. </a:t>
            </a:r>
          </a:p>
          <a:p>
            <a:r>
              <a:rPr lang="en-US" dirty="0"/>
              <a:t>Finally, on the left-hand side there is a Docker client. It talks to the daemon via HTTP.</a:t>
            </a:r>
          </a:p>
          <a:p>
            <a:r>
              <a:rPr lang="en-US" dirty="0"/>
              <a:t>Unix 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a:t>Docker Architecture</a:t>
            </a:r>
          </a:p>
        </p:txBody>
      </p:sp>
    </p:spTree>
    <p:extLst>
      <p:ext uri="{BB962C8B-B14F-4D97-AF65-F5344CB8AC3E}">
        <p14:creationId xmlns:p14="http://schemas.microsoft.com/office/powerpoint/2010/main" val="326057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914400"/>
            <a:ext cx="4998484"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3189415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p>
          <a:p>
            <a:r>
              <a:rPr lang="en-US" dirty="0"/>
              <a:t>We 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a:t>Creating Test Database Server</a:t>
            </a:r>
          </a:p>
        </p:txBody>
      </p:sp>
    </p:spTree>
    <p:extLst>
      <p:ext uri="{BB962C8B-B14F-4D97-AF65-F5344CB8AC3E}">
        <p14:creationId xmlns:p14="http://schemas.microsoft.com/office/powerpoint/2010/main" val="4400160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microservice architecture.</a:t>
            </a:r>
          </a:p>
          <a:p>
            <a:endParaRPr lang="en-IN" dirty="0"/>
          </a:p>
        </p:txBody>
      </p:sp>
      <p:sp>
        <p:nvSpPr>
          <p:cNvPr id="3" name="Title 2"/>
          <p:cNvSpPr>
            <a:spLocks noGrp="1"/>
          </p:cNvSpPr>
          <p:nvPr>
            <p:ph type="title"/>
          </p:nvPr>
        </p:nvSpPr>
        <p:spPr/>
        <p:txBody>
          <a:bodyPr/>
          <a:lstStyle/>
          <a:p>
            <a:r>
              <a:rPr lang="en-IN" dirty="0"/>
              <a:t>Docker Compose</a:t>
            </a:r>
          </a:p>
        </p:txBody>
      </p:sp>
    </p:spTree>
    <p:extLst>
      <p:ext uri="{BB962C8B-B14F-4D97-AF65-F5344CB8AC3E}">
        <p14:creationId xmlns:p14="http://schemas.microsoft.com/office/powerpoint/2010/main" val="28630860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1898562104"/>
              </p:ext>
            </p:extLst>
          </p:nvPr>
        </p:nvGraphicFramePr>
        <p:xfrm>
          <a:off x="461033" y="1371204"/>
          <a:ext cx="7997166" cy="4825651"/>
        </p:xfrm>
        <a:graphic>
          <a:graphicData uri="http://schemas.openxmlformats.org/drawingml/2006/table">
            <a:tbl>
              <a:tblPr/>
              <a:tblGrid>
                <a:gridCol w="2282167">
                  <a:extLst>
                    <a:ext uri="{9D8B030D-6E8A-4147-A177-3AD203B41FA5}">
                      <a16:colId xmlns:a16="http://schemas.microsoft.com/office/drawing/2014/main" val="20000"/>
                    </a:ext>
                  </a:extLst>
                </a:gridCol>
                <a:gridCol w="5714999">
                  <a:extLst>
                    <a:ext uri="{9D8B030D-6E8A-4147-A177-3AD203B41FA5}">
                      <a16:colId xmlns:a16="http://schemas.microsoft.com/office/drawing/2014/main" val="20001"/>
                    </a:ext>
                  </a:extLst>
                </a:gridCol>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1"/>
                  </a:ext>
                </a:extLst>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3"/>
                  </a:ext>
                </a:extLst>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IN" dirty="0"/>
              <a:t>Docker Container</a:t>
            </a:r>
          </a:p>
        </p:txBody>
      </p:sp>
    </p:spTree>
    <p:extLst>
      <p:ext uri="{BB962C8B-B14F-4D97-AF65-F5344CB8AC3E}">
        <p14:creationId xmlns:p14="http://schemas.microsoft.com/office/powerpoint/2010/main" val="291155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a:t>
            </a:r>
            <a:r>
              <a:rPr lang="en-IN" dirty="0" err="1"/>
              <a:t>Config</a:t>
            </a:r>
            <a:r>
              <a:rPr lang="en-IN" dirty="0"/>
              <a:t> Server</a:t>
            </a:r>
          </a:p>
        </p:txBody>
      </p:sp>
      <p:pic>
        <p:nvPicPr>
          <p:cNvPr id="1026" name="Picture 2" descr="https://o7planning.org/en/11723/cache/images/i/153592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06" y="1752600"/>
            <a:ext cx="786674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2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Eureka Server</a:t>
            </a:r>
          </a:p>
        </p:txBody>
      </p:sp>
      <p:sp>
        <p:nvSpPr>
          <p:cNvPr id="3" name="Content Placeholder 2"/>
          <p:cNvSpPr>
            <a:spLocks noGrp="1"/>
          </p:cNvSpPr>
          <p:nvPr>
            <p:ph sz="quarter" idx="12"/>
          </p:nvPr>
        </p:nvSpPr>
        <p:spPr/>
        <p:txBody>
          <a:bodyPr/>
          <a:lstStyle/>
          <a:p>
            <a:r>
              <a:rPr lang="en-US" dirty="0"/>
              <a:t>In the distributed computing are there is a concept called ‘Service registration and discovery’ where one dedicated server is responsible to maintain the registry of all the Microservice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a:t>Docker Client and Docker Engine</a:t>
            </a:r>
          </a:p>
        </p:txBody>
      </p:sp>
    </p:spTree>
    <p:extLst>
      <p:ext uri="{BB962C8B-B14F-4D97-AF65-F5344CB8AC3E}">
        <p14:creationId xmlns:p14="http://schemas.microsoft.com/office/powerpoint/2010/main" val="1437688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a:t>olddb</a:t>
            </a:r>
            <a:r>
              <a:rPr lang="en-IN" dirty="0"/>
              <a:t> -e MYSQL_ROOT_PASSWORD=</a:t>
            </a:r>
            <a:r>
              <a:rPr lang="en-IN" dirty="0" err="1"/>
              <a:t>vignesh</a:t>
            </a:r>
            <a:r>
              <a:rPr lang="en-IN" dirty="0"/>
              <a:t> –e MYSQL_DATABASE=virtusa_2018db –e MYSQL_USER=root  -p 3306:3306 </a:t>
            </a:r>
            <a:r>
              <a:rPr lang="en-IN" dirty="0" err="1"/>
              <a:t>mysql</a:t>
            </a:r>
            <a:r>
              <a:rPr lang="en-IN" dirty="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a:t>Creating Test Database Server</a:t>
            </a:r>
          </a:p>
        </p:txBody>
      </p:sp>
    </p:spTree>
    <p:extLst>
      <p:ext uri="{BB962C8B-B14F-4D97-AF65-F5344CB8AC3E}">
        <p14:creationId xmlns:p14="http://schemas.microsoft.com/office/powerpoint/2010/main" val="11830729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a:t>Docker </a:t>
            </a:r>
            <a:r>
              <a:rPr lang="en-IN" dirty="0" err="1"/>
              <a:t>ps</a:t>
            </a:r>
            <a:endParaRPr lang="en-IN" dirty="0"/>
          </a:p>
          <a:p>
            <a:r>
              <a:rPr lang="en-IN" dirty="0" err="1"/>
              <a:t>docker</a:t>
            </a:r>
            <a:r>
              <a:rPr lang="en-IN" dirty="0"/>
              <a:t> exec -it </a:t>
            </a:r>
            <a:r>
              <a:rPr lang="en-IN" dirty="0" err="1"/>
              <a:t>olddb</a:t>
            </a:r>
            <a:r>
              <a:rPr lang="en-IN" dirty="0"/>
              <a:t> /bin/bash</a:t>
            </a:r>
          </a:p>
          <a:p>
            <a:r>
              <a:rPr lang="en-IN" dirty="0" err="1"/>
              <a:t>mysql</a:t>
            </a:r>
            <a:r>
              <a:rPr lang="en-IN" dirty="0"/>
              <a:t> –u root –p</a:t>
            </a:r>
          </a:p>
          <a:p>
            <a:endParaRPr lang="en-IN" dirty="0"/>
          </a:p>
        </p:txBody>
      </p:sp>
      <p:sp>
        <p:nvSpPr>
          <p:cNvPr id="3" name="Title 2"/>
          <p:cNvSpPr>
            <a:spLocks noGrp="1"/>
          </p:cNvSpPr>
          <p:nvPr>
            <p:ph type="title"/>
          </p:nvPr>
        </p:nvSpPr>
        <p:spPr/>
        <p:txBody>
          <a:bodyPr/>
          <a:lstStyle/>
          <a:p>
            <a:r>
              <a:rPr lang="en-IN" dirty="0"/>
              <a:t>Creating Test Database Server</a:t>
            </a:r>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a:t>Springboot</a:t>
            </a:r>
            <a:r>
              <a:rPr lang="en-IN" dirty="0"/>
              <a:t> Docker</a:t>
            </a:r>
          </a:p>
        </p:txBody>
      </p:sp>
    </p:spTree>
    <p:extLst>
      <p:ext uri="{BB962C8B-B14F-4D97-AF65-F5344CB8AC3E}">
        <p14:creationId xmlns:p14="http://schemas.microsoft.com/office/powerpoint/2010/main" val="12485253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lstStyle/>
          <a:p>
            <a:r>
              <a:rPr lang="en-US" dirty="0"/>
              <a:t>Docker builds images automatically by reading the instructions from a </a:t>
            </a:r>
            <a:r>
              <a:rPr lang="en-US" dirty="0" err="1"/>
              <a:t>Dockerfile</a:t>
            </a:r>
            <a:r>
              <a:rPr lang="en-US" dirty="0"/>
              <a:t> -- a text file that contains all commands, in order, needed to build a given image. </a:t>
            </a:r>
          </a:p>
          <a:p>
            <a:r>
              <a:rPr lang="en-US" dirty="0"/>
              <a:t>A </a:t>
            </a:r>
            <a:r>
              <a:rPr lang="en-US" dirty="0" err="1"/>
              <a:t>Dockerfile</a:t>
            </a:r>
            <a:r>
              <a:rPr lang="en-US" dirty="0"/>
              <a:t> adheres to a specific format and set of instructions which you can find at </a:t>
            </a:r>
            <a:r>
              <a:rPr lang="en-US" dirty="0" err="1"/>
              <a:t>Dockerfile</a:t>
            </a:r>
            <a:r>
              <a:rPr lang="en-US" dirty="0"/>
              <a:t> reference.</a:t>
            </a:r>
          </a:p>
          <a:p>
            <a:r>
              <a:rPr lang="en-US" b="0" i="0" dirty="0">
                <a:solidFill>
                  <a:srgbClr val="33444C"/>
                </a:solidFill>
                <a:effectLst/>
                <a:latin typeface="Open Sans"/>
              </a:rPr>
              <a:t>A Docker image consists of read-only layers each of which represents a </a:t>
            </a:r>
            <a:r>
              <a:rPr lang="en-US" b="0" i="0" dirty="0" err="1">
                <a:solidFill>
                  <a:srgbClr val="33444C"/>
                </a:solidFill>
                <a:effectLst/>
                <a:latin typeface="Open Sans"/>
              </a:rPr>
              <a:t>Dockerfile</a:t>
            </a:r>
            <a:r>
              <a:rPr lang="en-US" b="0" i="0" dirty="0">
                <a:solidFill>
                  <a:srgbClr val="33444C"/>
                </a:solidFill>
                <a:effectLst/>
                <a:latin typeface="Open Sans"/>
              </a:rPr>
              <a:t> instruction.</a:t>
            </a:r>
          </a:p>
          <a:p>
            <a:r>
              <a:rPr lang="en-US" b="0" i="0" dirty="0">
                <a:solidFill>
                  <a:srgbClr val="33444C"/>
                </a:solidFill>
                <a:effectLst/>
                <a:latin typeface="Open Sans"/>
              </a:rPr>
              <a:t>The layers are stacked and each one is a delta of the changes from the previous layer.</a:t>
            </a:r>
            <a:endParaRPr lang="en-IN" dirty="0"/>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247913329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B8B83B9-1749-4D54-BDB1-FC619A62F1FE}"/>
              </a:ext>
            </a:extLst>
          </p:cNvPr>
          <p:cNvGraphicFramePr>
            <a:graphicFrameLocks noGrp="1"/>
          </p:cNvGraphicFramePr>
          <p:nvPr/>
        </p:nvGraphicFramePr>
        <p:xfrm>
          <a:off x="228600" y="1381125"/>
          <a:ext cx="8686800" cy="4943475"/>
        </p:xfrm>
        <a:graphic>
          <a:graphicData uri="http://schemas.openxmlformats.org/drawingml/2006/table">
            <a:tbl>
              <a:tblPr>
                <a:tableStyleId>{775DCB02-9BB8-47FD-8907-85C794F793BA}</a:tableStyleId>
              </a:tblPr>
              <a:tblGrid>
                <a:gridCol w="3102429">
                  <a:extLst>
                    <a:ext uri="{9D8B030D-6E8A-4147-A177-3AD203B41FA5}">
                      <a16:colId xmlns:a16="http://schemas.microsoft.com/office/drawing/2014/main" val="3515777340"/>
                    </a:ext>
                  </a:extLst>
                </a:gridCol>
                <a:gridCol w="5584371">
                  <a:extLst>
                    <a:ext uri="{9D8B030D-6E8A-4147-A177-3AD203B41FA5}">
                      <a16:colId xmlns:a16="http://schemas.microsoft.com/office/drawing/2014/main" val="1352034282"/>
                    </a:ext>
                  </a:extLst>
                </a:gridCol>
              </a:tblGrid>
              <a:tr h="280634">
                <a:tc>
                  <a:txBody>
                    <a:bodyPr/>
                    <a:lstStyle/>
                    <a:p>
                      <a:pPr algn="ctr" fontAlgn="ctr" latinLnBrk="0"/>
                      <a:r>
                        <a:rPr lang="en-IN" sz="1200" b="1" dirty="0">
                          <a:effectLst/>
                        </a:rPr>
                        <a:t>Command</a:t>
                      </a:r>
                      <a:endParaRPr lang="en-IN" sz="1200" dirty="0">
                        <a:effectLst/>
                      </a:endParaRPr>
                    </a:p>
                  </a:txBody>
                  <a:tcPr marL="42135" marR="42135" marT="42135" marB="42135" anchor="ctr"/>
                </a:tc>
                <a:tc>
                  <a:txBody>
                    <a:bodyPr/>
                    <a:lstStyle/>
                    <a:p>
                      <a:pPr algn="ctr" rtl="0" fontAlgn="ctr" latinLnBrk="0"/>
                      <a:r>
                        <a:rPr lang="en-IN" sz="1200" b="1">
                          <a:effectLst/>
                        </a:rPr>
                        <a:t>Purpose</a:t>
                      </a:r>
                      <a:endParaRPr lang="en-IN" sz="1200">
                        <a:effectLst/>
                      </a:endParaRPr>
                    </a:p>
                  </a:txBody>
                  <a:tcPr marL="42135" marR="42135" marT="42135" marB="42135" anchor="ctr"/>
                </a:tc>
                <a:extLst>
                  <a:ext uri="{0D108BD9-81ED-4DB2-BD59-A6C34878D82A}">
                    <a16:rowId xmlns:a16="http://schemas.microsoft.com/office/drawing/2014/main" val="2047362543"/>
                  </a:ext>
                </a:extLst>
              </a:tr>
              <a:tr h="280634">
                <a:tc>
                  <a:txBody>
                    <a:bodyPr/>
                    <a:lstStyle/>
                    <a:p>
                      <a:pPr algn="ctr" fontAlgn="ctr" latinLnBrk="0"/>
                      <a:r>
                        <a:rPr lang="en-IN" sz="1200">
                          <a:effectLst/>
                        </a:rPr>
                        <a:t>FROM</a:t>
                      </a:r>
                    </a:p>
                  </a:txBody>
                  <a:tcPr marL="42135" marR="42135" marT="42135" marB="42135" anchor="ctr"/>
                </a:tc>
                <a:tc>
                  <a:txBody>
                    <a:bodyPr/>
                    <a:lstStyle/>
                    <a:p>
                      <a:pPr algn="ctr" fontAlgn="ctr" latinLnBrk="0"/>
                      <a:r>
                        <a:rPr lang="en-US" sz="1200">
                          <a:effectLst/>
                        </a:rPr>
                        <a:t>To specify the parent image.</a:t>
                      </a:r>
                    </a:p>
                  </a:txBody>
                  <a:tcPr marL="42135" marR="42135" marT="42135" marB="42135" anchor="ctr"/>
                </a:tc>
                <a:extLst>
                  <a:ext uri="{0D108BD9-81ED-4DB2-BD59-A6C34878D82A}">
                    <a16:rowId xmlns:a16="http://schemas.microsoft.com/office/drawing/2014/main" val="2149799097"/>
                  </a:ext>
                </a:extLst>
              </a:tr>
              <a:tr h="474919">
                <a:tc>
                  <a:txBody>
                    <a:bodyPr/>
                    <a:lstStyle/>
                    <a:p>
                      <a:pPr algn="ctr" rtl="0" fontAlgn="ctr" latinLnBrk="0"/>
                      <a:r>
                        <a:rPr lang="en-IN" sz="1200">
                          <a:effectLst/>
                        </a:rPr>
                        <a:t>WORKDIR</a:t>
                      </a:r>
                    </a:p>
                  </a:txBody>
                  <a:tcPr marL="42135" marR="42135" marT="42135" marB="42135" anchor="ctr"/>
                </a:tc>
                <a:tc>
                  <a:txBody>
                    <a:bodyPr/>
                    <a:lstStyle/>
                    <a:p>
                      <a:pPr algn="ctr" rtl="0" fontAlgn="ctr" latinLnBrk="0"/>
                      <a:r>
                        <a:rPr lang="en-US" sz="1200">
                          <a:effectLst/>
                        </a:rPr>
                        <a:t>To set the working directory for any commands that follow in the Dockerfile.</a:t>
                      </a:r>
                    </a:p>
                  </a:txBody>
                  <a:tcPr marL="42135" marR="42135" marT="42135" marB="42135" anchor="ctr"/>
                </a:tc>
                <a:extLst>
                  <a:ext uri="{0D108BD9-81ED-4DB2-BD59-A6C34878D82A}">
                    <a16:rowId xmlns:a16="http://schemas.microsoft.com/office/drawing/2014/main" val="3056084557"/>
                  </a:ext>
                </a:extLst>
              </a:tr>
              <a:tr h="474919">
                <a:tc>
                  <a:txBody>
                    <a:bodyPr/>
                    <a:lstStyle/>
                    <a:p>
                      <a:pPr algn="ctr" rtl="0" fontAlgn="ctr" latinLnBrk="0"/>
                      <a:r>
                        <a:rPr lang="en-IN" sz="1200">
                          <a:effectLst/>
                        </a:rPr>
                        <a:t>RUN</a:t>
                      </a:r>
                    </a:p>
                  </a:txBody>
                  <a:tcPr marL="42135" marR="42135" marT="42135" marB="42135" anchor="ctr"/>
                </a:tc>
                <a:tc>
                  <a:txBody>
                    <a:bodyPr/>
                    <a:lstStyle/>
                    <a:p>
                      <a:pPr algn="ctr" rtl="0" fontAlgn="ctr" latinLnBrk="0"/>
                      <a:r>
                        <a:rPr lang="en-US" sz="1200">
                          <a:effectLst/>
                        </a:rPr>
                        <a:t>To install any applications and packages required for your container.</a:t>
                      </a:r>
                    </a:p>
                  </a:txBody>
                  <a:tcPr marL="42135" marR="42135" marT="42135" marB="42135" anchor="ctr"/>
                </a:tc>
                <a:extLst>
                  <a:ext uri="{0D108BD9-81ED-4DB2-BD59-A6C34878D82A}">
                    <a16:rowId xmlns:a16="http://schemas.microsoft.com/office/drawing/2014/main" val="269248773"/>
                  </a:ext>
                </a:extLst>
              </a:tr>
              <a:tr h="474919">
                <a:tc>
                  <a:txBody>
                    <a:bodyPr/>
                    <a:lstStyle/>
                    <a:p>
                      <a:pPr algn="ctr" rtl="0" fontAlgn="ctr" latinLnBrk="0"/>
                      <a:r>
                        <a:rPr lang="en-IN" sz="1200">
                          <a:effectLst/>
                        </a:rPr>
                        <a:t>COPY</a:t>
                      </a:r>
                    </a:p>
                  </a:txBody>
                  <a:tcPr marL="42135" marR="42135" marT="42135" marB="42135" anchor="ctr"/>
                </a:tc>
                <a:tc>
                  <a:txBody>
                    <a:bodyPr/>
                    <a:lstStyle/>
                    <a:p>
                      <a:pPr algn="ctr" rtl="0" fontAlgn="ctr" latinLnBrk="0"/>
                      <a:r>
                        <a:rPr lang="en-US" sz="1200">
                          <a:effectLst/>
                        </a:rPr>
                        <a:t>To copy over files or directories from a specific location.</a:t>
                      </a:r>
                    </a:p>
                  </a:txBody>
                  <a:tcPr marL="42135" marR="42135" marT="42135" marB="42135" anchor="ctr"/>
                </a:tc>
                <a:extLst>
                  <a:ext uri="{0D108BD9-81ED-4DB2-BD59-A6C34878D82A}">
                    <a16:rowId xmlns:a16="http://schemas.microsoft.com/office/drawing/2014/main" val="1064431354"/>
                  </a:ext>
                </a:extLst>
              </a:tr>
              <a:tr h="669204">
                <a:tc>
                  <a:txBody>
                    <a:bodyPr/>
                    <a:lstStyle/>
                    <a:p>
                      <a:pPr algn="ctr" rtl="0" fontAlgn="ctr" latinLnBrk="0"/>
                      <a:r>
                        <a:rPr lang="en-IN" sz="1200">
                          <a:effectLst/>
                        </a:rPr>
                        <a:t>ADD</a:t>
                      </a:r>
                    </a:p>
                  </a:txBody>
                  <a:tcPr marL="42135" marR="42135" marT="42135" marB="42135" anchor="ctr"/>
                </a:tc>
                <a:tc>
                  <a:txBody>
                    <a:bodyPr/>
                    <a:lstStyle/>
                    <a:p>
                      <a:pPr algn="ctr" rtl="0" fontAlgn="ctr" latinLnBrk="0"/>
                      <a:r>
                        <a:rPr lang="en-US" sz="1200" dirty="0">
                          <a:effectLst/>
                        </a:rPr>
                        <a:t>As COPY, but also able to handle remote URLs and unpack compressed files.</a:t>
                      </a:r>
                    </a:p>
                  </a:txBody>
                  <a:tcPr marL="42135" marR="42135" marT="42135" marB="42135" anchor="ctr"/>
                </a:tc>
                <a:extLst>
                  <a:ext uri="{0D108BD9-81ED-4DB2-BD59-A6C34878D82A}">
                    <a16:rowId xmlns:a16="http://schemas.microsoft.com/office/drawing/2014/main" val="185278020"/>
                  </a:ext>
                </a:extLst>
              </a:tr>
              <a:tr h="669204">
                <a:tc>
                  <a:txBody>
                    <a:bodyPr/>
                    <a:lstStyle/>
                    <a:p>
                      <a:pPr algn="ctr" rtl="0" fontAlgn="ctr" latinLnBrk="0"/>
                      <a:r>
                        <a:rPr lang="en-IN" sz="1200">
                          <a:effectLst/>
                        </a:rPr>
                        <a:t>ENTRYPOINT</a:t>
                      </a:r>
                    </a:p>
                  </a:txBody>
                  <a:tcPr marL="42135" marR="42135" marT="42135" marB="42135" anchor="ctr"/>
                </a:tc>
                <a:tc>
                  <a:txBody>
                    <a:bodyPr/>
                    <a:lstStyle/>
                    <a:p>
                      <a:pPr algn="ctr" rtl="0" fontAlgn="ctr" latinLnBrk="0"/>
                      <a:r>
                        <a:rPr lang="en-US" sz="1200">
                          <a:effectLst/>
                        </a:rPr>
                        <a:t>Command that will always be executed when the container starts. If not specified, the default is /bin/sh -c</a:t>
                      </a:r>
                    </a:p>
                  </a:txBody>
                  <a:tcPr marL="42135" marR="42135" marT="42135" marB="42135" anchor="ctr"/>
                </a:tc>
                <a:extLst>
                  <a:ext uri="{0D108BD9-81ED-4DB2-BD59-A6C34878D82A}">
                    <a16:rowId xmlns:a16="http://schemas.microsoft.com/office/drawing/2014/main" val="1622195633"/>
                  </a:ext>
                </a:extLst>
              </a:tr>
              <a:tr h="863489">
                <a:tc>
                  <a:txBody>
                    <a:bodyPr/>
                    <a:lstStyle/>
                    <a:p>
                      <a:pPr algn="ctr" rtl="0" fontAlgn="ctr" latinLnBrk="0"/>
                      <a:r>
                        <a:rPr lang="en-IN" sz="1200">
                          <a:effectLst/>
                        </a:rPr>
                        <a:t>CMD</a:t>
                      </a:r>
                    </a:p>
                  </a:txBody>
                  <a:tcPr marL="42135" marR="42135" marT="42135" marB="42135" anchor="ctr"/>
                </a:tc>
                <a:tc>
                  <a:txBody>
                    <a:bodyPr/>
                    <a:lstStyle/>
                    <a:p>
                      <a:pPr algn="ctr" rtl="0" fontAlgn="ctr" latinLnBrk="0"/>
                      <a:r>
                        <a:rPr lang="en-US" sz="1200">
                          <a:effectLst/>
                        </a:rPr>
                        <a:t>Arguments passed to the entrypoint. If ENTRYPOINT is not set (defaults to /bin/sh -c), the CMD will be the commands the container executes.</a:t>
                      </a:r>
                    </a:p>
                  </a:txBody>
                  <a:tcPr marL="42135" marR="42135" marT="42135" marB="42135" anchor="ctr"/>
                </a:tc>
                <a:extLst>
                  <a:ext uri="{0D108BD9-81ED-4DB2-BD59-A6C34878D82A}">
                    <a16:rowId xmlns:a16="http://schemas.microsoft.com/office/drawing/2014/main" val="3651468701"/>
                  </a:ext>
                </a:extLst>
              </a:tr>
              <a:tr h="474919">
                <a:tc>
                  <a:txBody>
                    <a:bodyPr/>
                    <a:lstStyle/>
                    <a:p>
                      <a:pPr algn="ctr" rtl="0" fontAlgn="ctr" latinLnBrk="0"/>
                      <a:r>
                        <a:rPr lang="en-IN" sz="1200">
                          <a:effectLst/>
                        </a:rPr>
                        <a:t>EXPOSE</a:t>
                      </a:r>
                    </a:p>
                  </a:txBody>
                  <a:tcPr marL="42135" marR="42135" marT="42135" marB="42135" anchor="ctr"/>
                </a:tc>
                <a:tc>
                  <a:txBody>
                    <a:bodyPr/>
                    <a:lstStyle/>
                    <a:p>
                      <a:pPr algn="ctr" rtl="0" fontAlgn="ctr" latinLnBrk="0"/>
                      <a:r>
                        <a:rPr lang="en-US" sz="1200">
                          <a:effectLst/>
                        </a:rPr>
                        <a:t>To define which port through which to access your container application.</a:t>
                      </a:r>
                    </a:p>
                  </a:txBody>
                  <a:tcPr marL="42135" marR="42135" marT="42135" marB="42135" anchor="ctr"/>
                </a:tc>
                <a:extLst>
                  <a:ext uri="{0D108BD9-81ED-4DB2-BD59-A6C34878D82A}">
                    <a16:rowId xmlns:a16="http://schemas.microsoft.com/office/drawing/2014/main" val="1533849836"/>
                  </a:ext>
                </a:extLst>
              </a:tr>
              <a:tr h="280634">
                <a:tc>
                  <a:txBody>
                    <a:bodyPr/>
                    <a:lstStyle/>
                    <a:p>
                      <a:pPr algn="ctr" rtl="0" fontAlgn="ctr" latinLnBrk="0"/>
                      <a:r>
                        <a:rPr lang="en-IN" sz="1200">
                          <a:effectLst/>
                        </a:rPr>
                        <a:t>LABEL</a:t>
                      </a:r>
                    </a:p>
                  </a:txBody>
                  <a:tcPr marL="42135" marR="42135" marT="42135" marB="42135" anchor="ctr"/>
                </a:tc>
                <a:tc>
                  <a:txBody>
                    <a:bodyPr/>
                    <a:lstStyle/>
                    <a:p>
                      <a:pPr algn="ctr" rtl="0" fontAlgn="ctr" latinLnBrk="0"/>
                      <a:r>
                        <a:rPr lang="en-US" sz="1200" dirty="0">
                          <a:effectLst/>
                        </a:rPr>
                        <a:t>To add metadata to the image.</a:t>
                      </a:r>
                    </a:p>
                  </a:txBody>
                  <a:tcPr marL="42135" marR="42135" marT="42135" marB="42135" anchor="ctr"/>
                </a:tc>
                <a:extLst>
                  <a:ext uri="{0D108BD9-81ED-4DB2-BD59-A6C34878D82A}">
                    <a16:rowId xmlns:a16="http://schemas.microsoft.com/office/drawing/2014/main" val="632584157"/>
                  </a:ext>
                </a:extLst>
              </a:tr>
            </a:tbl>
          </a:graphicData>
        </a:graphic>
      </p:graphicFrame>
    </p:spTree>
    <p:extLst>
      <p:ext uri="{BB962C8B-B14F-4D97-AF65-F5344CB8AC3E}">
        <p14:creationId xmlns:p14="http://schemas.microsoft.com/office/powerpoint/2010/main" val="39158421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normAutofit fontScale="92500"/>
          </a:bodyPr>
          <a:lstStyle/>
          <a:p>
            <a:r>
              <a:rPr lang="en-US" dirty="0"/>
              <a:t>FROM ubuntu:18.04</a:t>
            </a:r>
          </a:p>
          <a:p>
            <a:r>
              <a:rPr lang="en-US" dirty="0"/>
              <a:t>COPY . /app</a:t>
            </a:r>
          </a:p>
          <a:p>
            <a:r>
              <a:rPr lang="en-US" dirty="0"/>
              <a:t>RUN make /app</a:t>
            </a:r>
          </a:p>
          <a:p>
            <a:r>
              <a:rPr lang="en-US" dirty="0"/>
              <a:t>CMD python /app/app.py</a:t>
            </a:r>
          </a:p>
          <a:p>
            <a:r>
              <a:rPr lang="en-US" dirty="0">
                <a:solidFill>
                  <a:srgbClr val="FF0000"/>
                </a:solidFill>
              </a:rPr>
              <a:t>FROM creates a layer from the ubuntu:18.04 Docker image.</a:t>
            </a:r>
          </a:p>
          <a:p>
            <a:r>
              <a:rPr lang="en-US" dirty="0">
                <a:solidFill>
                  <a:srgbClr val="FF0000"/>
                </a:solidFill>
              </a:rPr>
              <a:t>COPY adds files from your Docker client’s current directory.</a:t>
            </a:r>
          </a:p>
          <a:p>
            <a:r>
              <a:rPr lang="en-US" dirty="0">
                <a:solidFill>
                  <a:srgbClr val="FF0000"/>
                </a:solidFill>
              </a:rPr>
              <a:t>RUN builds your application with make.</a:t>
            </a:r>
          </a:p>
          <a:p>
            <a:r>
              <a:rPr lang="en-US" dirty="0">
                <a:solidFill>
                  <a:srgbClr val="FF0000"/>
                </a:solidFill>
              </a:rPr>
              <a:t>CMD specifies what command to run within the container.</a:t>
            </a:r>
            <a:endParaRPr lang="en-IN" dirty="0">
              <a:solidFill>
                <a:srgbClr val="FF0000"/>
              </a:solidFill>
            </a:endParaRPr>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4953987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2B122-19C9-4363-BE83-70E5C73D8238}"/>
              </a:ext>
            </a:extLst>
          </p:cNvPr>
          <p:cNvSpPr>
            <a:spLocks noGrp="1"/>
          </p:cNvSpPr>
          <p:nvPr>
            <p:ph sz="quarter" idx="12"/>
          </p:nvPr>
        </p:nvSpPr>
        <p:spPr/>
        <p:txBody>
          <a:bodyPr>
            <a:normAutofit/>
          </a:bodyPr>
          <a:lstStyle/>
          <a:p>
            <a:r>
              <a:rPr lang="en-IN" dirty="0">
                <a:hlinkClick r:id="rId2"/>
              </a:rPr>
              <a:t>https://docs.docker.com/develop/develop-images/dockerfile_best-practices/</a:t>
            </a:r>
            <a:endParaRPr lang="en-IN" dirty="0">
              <a:solidFill>
                <a:srgbClr val="FF0000"/>
              </a:solidFill>
            </a:endParaRPr>
          </a:p>
        </p:txBody>
      </p:sp>
      <p:sp>
        <p:nvSpPr>
          <p:cNvPr id="3" name="Title 2">
            <a:extLst>
              <a:ext uri="{FF2B5EF4-FFF2-40B4-BE49-F238E27FC236}">
                <a16:creationId xmlns:a16="http://schemas.microsoft.com/office/drawing/2014/main" id="{30ECC0FF-0B73-4BD8-A42E-67663DA7D4FF}"/>
              </a:ext>
            </a:extLst>
          </p:cNvPr>
          <p:cNvSpPr>
            <a:spLocks noGrp="1"/>
          </p:cNvSpPr>
          <p:nvPr>
            <p:ph type="title"/>
          </p:nvPr>
        </p:nvSpPr>
        <p:spPr/>
        <p:txBody>
          <a:bodyPr/>
          <a:lstStyle/>
          <a:p>
            <a:r>
              <a:rPr lang="en-US" dirty="0"/>
              <a:t>Best practices for writing </a:t>
            </a:r>
            <a:r>
              <a:rPr lang="en-US" dirty="0" err="1"/>
              <a:t>Dockerfiles</a:t>
            </a:r>
            <a:endParaRPr lang="en-IN" dirty="0"/>
          </a:p>
        </p:txBody>
      </p:sp>
    </p:spTree>
    <p:extLst>
      <p:ext uri="{BB962C8B-B14F-4D97-AF65-F5344CB8AC3E}">
        <p14:creationId xmlns:p14="http://schemas.microsoft.com/office/powerpoint/2010/main" val="12821514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Spring boot Project Build</a:t>
            </a:r>
          </a:p>
          <a:p>
            <a:endParaRPr lang="en-IN" dirty="0"/>
          </a:p>
          <a:p>
            <a:r>
              <a:rPr lang="en-IN" dirty="0"/>
              <a:t>Goal package </a:t>
            </a:r>
            <a:r>
              <a:rPr lang="en-IN" dirty="0" err="1"/>
              <a:t>docker:build</a:t>
            </a:r>
            <a:endParaRPr lang="en-IN" dirty="0"/>
          </a:p>
          <a:p>
            <a:r>
              <a:rPr lang="en-IN" dirty="0" err="1"/>
              <a:t>mvn</a:t>
            </a:r>
            <a:r>
              <a:rPr lang="en-IN" dirty="0"/>
              <a:t> clean install </a:t>
            </a:r>
            <a:r>
              <a:rPr lang="en-IN" dirty="0" err="1"/>
              <a:t>dockerfile:build</a:t>
            </a:r>
            <a:endParaRPr lang="en-IN" dirty="0"/>
          </a:p>
          <a:p>
            <a:r>
              <a:rPr lang="en-IN" dirty="0"/>
              <a:t>Docker folder created and </a:t>
            </a:r>
            <a:r>
              <a:rPr lang="en-IN" dirty="0" err="1"/>
              <a:t>docker</a:t>
            </a:r>
            <a:r>
              <a:rPr lang="en-IN" dirty="0"/>
              <a:t> image name example deployed in </a:t>
            </a:r>
            <a:r>
              <a:rPr lang="en-IN" dirty="0" err="1"/>
              <a:t>docker</a:t>
            </a:r>
            <a:r>
              <a:rPr lang="en-IN" dirty="0"/>
              <a:t> machine</a:t>
            </a:r>
          </a:p>
          <a:p>
            <a:r>
              <a:rPr lang="en-IN" dirty="0"/>
              <a:t>Check </a:t>
            </a:r>
            <a:r>
              <a:rPr lang="en-IN" dirty="0" err="1"/>
              <a:t>docker</a:t>
            </a:r>
            <a:r>
              <a:rPr lang="en-IN" dirty="0"/>
              <a:t> images</a:t>
            </a:r>
          </a:p>
          <a:p>
            <a:r>
              <a:rPr lang="en-IN" dirty="0"/>
              <a:t>Docker  </a:t>
            </a:r>
            <a:r>
              <a:rPr lang="en-IN" dirty="0" err="1"/>
              <a:t>ps</a:t>
            </a:r>
            <a:endParaRPr lang="en-IN" dirty="0"/>
          </a:p>
          <a:p>
            <a:endParaRPr lang="en-IN" dirty="0"/>
          </a:p>
        </p:txBody>
      </p:sp>
      <p:sp>
        <p:nvSpPr>
          <p:cNvPr id="3" name="Title 2"/>
          <p:cNvSpPr>
            <a:spLocks noGrp="1"/>
          </p:cNvSpPr>
          <p:nvPr>
            <p:ph type="title"/>
          </p:nvPr>
        </p:nvSpPr>
        <p:spPr/>
        <p:txBody>
          <a:bodyPr/>
          <a:lstStyle/>
          <a:p>
            <a:r>
              <a:rPr lang="en-IN" dirty="0" err="1"/>
              <a:t>Springboot</a:t>
            </a:r>
            <a:r>
              <a:rPr lang="en-IN" dirty="0"/>
              <a:t> Docker</a:t>
            </a:r>
          </a:p>
        </p:txBody>
      </p:sp>
    </p:spTree>
    <p:extLst>
      <p:ext uri="{BB962C8B-B14F-4D97-AF65-F5344CB8AC3E}">
        <p14:creationId xmlns:p14="http://schemas.microsoft.com/office/powerpoint/2010/main" val="185425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Docker run –t –name </a:t>
            </a:r>
            <a:r>
              <a:rPr lang="en-IN" dirty="0" err="1"/>
              <a:t>sampleapp</a:t>
            </a:r>
            <a:r>
              <a:rPr lang="en-IN" dirty="0"/>
              <a:t> –link v1db –p 8080:8080 </a:t>
            </a:r>
            <a:r>
              <a:rPr lang="en-IN" dirty="0" err="1"/>
              <a:t>example:latest</a:t>
            </a:r>
            <a:endParaRPr lang="en-IN" dirty="0"/>
          </a:p>
          <a:p>
            <a:endParaRPr lang="en-IN" dirty="0"/>
          </a:p>
          <a:p>
            <a:r>
              <a:rPr lang="en-IN" dirty="0" err="1"/>
              <a:t>Example:latest</a:t>
            </a:r>
            <a:r>
              <a:rPr lang="en-IN" dirty="0"/>
              <a:t> --- image name</a:t>
            </a:r>
          </a:p>
          <a:p>
            <a:r>
              <a:rPr lang="en-IN" dirty="0"/>
              <a:t>--name – container reference</a:t>
            </a:r>
          </a:p>
          <a:p>
            <a:r>
              <a:rPr lang="en-IN" dirty="0"/>
              <a:t>--link – </a:t>
            </a:r>
            <a:r>
              <a:rPr lang="en-IN" dirty="0" err="1"/>
              <a:t>db</a:t>
            </a:r>
            <a:r>
              <a:rPr lang="en-IN" dirty="0"/>
              <a:t> ref in container </a:t>
            </a:r>
          </a:p>
        </p:txBody>
      </p:sp>
      <p:sp>
        <p:nvSpPr>
          <p:cNvPr id="3" name="Title 2"/>
          <p:cNvSpPr>
            <a:spLocks noGrp="1"/>
          </p:cNvSpPr>
          <p:nvPr>
            <p:ph type="title"/>
          </p:nvPr>
        </p:nvSpPr>
        <p:spPr/>
        <p:txBody>
          <a:bodyPr/>
          <a:lstStyle/>
          <a:p>
            <a:r>
              <a:rPr lang="en-IN" dirty="0" err="1"/>
              <a:t>Springboot</a:t>
            </a:r>
            <a:r>
              <a:rPr lang="en-IN" dirty="0"/>
              <a:t> Docker</a:t>
            </a:r>
          </a:p>
        </p:txBody>
      </p:sp>
      <p:sp>
        <p:nvSpPr>
          <p:cNvPr id="5" name="Rectangle 4"/>
          <p:cNvSpPr/>
          <p:nvPr/>
        </p:nvSpPr>
        <p:spPr>
          <a:xfrm>
            <a:off x="461035" y="4724400"/>
            <a:ext cx="8224178" cy="646331"/>
          </a:xfrm>
          <a:prstGeom prst="rect">
            <a:avLst/>
          </a:prstGeom>
        </p:spPr>
        <p:txBody>
          <a:bodyPr wrap="square">
            <a:spAutoFit/>
          </a:bodyPr>
          <a:lstStyle/>
          <a:p>
            <a:r>
              <a:rPr lang="en-US" dirty="0" err="1"/>
              <a:t>docker</a:t>
            </a:r>
            <a:r>
              <a:rPr lang="en-US" dirty="0"/>
              <a:t> run -h 192.168.99.100 -p 7070:7070 -t 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Volumes are the preferred mechanism for persisting data generated by and used by Docker containers. </a:t>
            </a:r>
          </a:p>
          <a:p>
            <a:r>
              <a:rPr lang="en-US" dirty="0"/>
              <a:t>While bind mounts are dependent on the directory structure of the host machine, volumes are completely managed by Docker. </a:t>
            </a:r>
          </a:p>
        </p:txBody>
      </p:sp>
      <p:sp>
        <p:nvSpPr>
          <p:cNvPr id="3" name="Title 2"/>
          <p:cNvSpPr>
            <a:spLocks noGrp="1"/>
          </p:cNvSpPr>
          <p:nvPr>
            <p:ph type="title"/>
          </p:nvPr>
        </p:nvSpPr>
        <p:spPr/>
        <p:txBody>
          <a:bodyPr/>
          <a:lstStyle/>
          <a:p>
            <a:r>
              <a:rPr lang="en-IN" dirty="0"/>
              <a:t>Docker Volume</a:t>
            </a:r>
          </a:p>
        </p:txBody>
      </p:sp>
    </p:spTree>
    <p:extLst>
      <p:ext uri="{BB962C8B-B14F-4D97-AF65-F5344CB8AC3E}">
        <p14:creationId xmlns:p14="http://schemas.microsoft.com/office/powerpoint/2010/main" val="35578923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Volumes have several advantages over bind mounts:</a:t>
            </a:r>
            <a:endParaRPr lang="en-IN" dirty="0"/>
          </a:p>
          <a:p>
            <a:pPr lvl="1"/>
            <a:r>
              <a:rPr lang="en-US" dirty="0"/>
              <a:t>Volumes are easier to back up or migrate than bind mounts.</a:t>
            </a:r>
          </a:p>
          <a:p>
            <a:pPr lvl="1"/>
            <a:r>
              <a:rPr lang="en-US" dirty="0"/>
              <a:t>You can manage volumes using Docker CLI commands or the Docker API.</a:t>
            </a:r>
          </a:p>
          <a:p>
            <a:pPr lvl="1"/>
            <a:r>
              <a:rPr lang="en-US" dirty="0"/>
              <a:t>Volumes work on both Linux and Windows containers.</a:t>
            </a:r>
          </a:p>
          <a:p>
            <a:pPr lvl="1"/>
            <a:r>
              <a:rPr lang="en-US" dirty="0"/>
              <a:t>Volumes can be more safely shared among multiple containers.</a:t>
            </a:r>
          </a:p>
          <a:p>
            <a:pPr lvl="1"/>
            <a:r>
              <a:rPr lang="en-US" dirty="0"/>
              <a:t>Volume drivers let you store volumes on remote hosts or cloud providers, to encrypt the contents of volumes, or to add other functionality.</a:t>
            </a:r>
          </a:p>
          <a:p>
            <a:pPr lvl="1"/>
            <a:r>
              <a:rPr lang="en-US" dirty="0"/>
              <a:t>New volumes can have their content pre-populated by a container</a:t>
            </a:r>
            <a:endParaRPr lang="en-IN" dirty="0"/>
          </a:p>
        </p:txBody>
      </p:sp>
      <p:sp>
        <p:nvSpPr>
          <p:cNvPr id="3" name="Title 2"/>
          <p:cNvSpPr>
            <a:spLocks noGrp="1"/>
          </p:cNvSpPr>
          <p:nvPr>
            <p:ph type="title"/>
          </p:nvPr>
        </p:nvSpPr>
        <p:spPr/>
        <p:txBody>
          <a:bodyPr/>
          <a:lstStyle/>
          <a:p>
            <a:r>
              <a:rPr lang="en-IN" dirty="0"/>
              <a:t>Docker Volume</a:t>
            </a:r>
          </a:p>
        </p:txBody>
      </p:sp>
    </p:spTree>
    <p:extLst>
      <p:ext uri="{BB962C8B-B14F-4D97-AF65-F5344CB8AC3E}">
        <p14:creationId xmlns:p14="http://schemas.microsoft.com/office/powerpoint/2010/main" val="16480123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olumes on the Docker 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675042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674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r>
              <a:rPr lang="en-US" dirty="0"/>
              <a:t>There are 2 ways in which you can manage data in Docker:</a:t>
            </a:r>
          </a:p>
          <a:p>
            <a:pPr lvl="1"/>
            <a:r>
              <a:rPr lang="en-US" dirty="0"/>
              <a:t>Data volumes</a:t>
            </a:r>
          </a:p>
          <a:p>
            <a:pPr lvl="1"/>
            <a:r>
              <a:rPr lang="en-US" dirty="0"/>
              <a:t>Data volume containers</a:t>
            </a:r>
            <a:endParaRPr lang="en-IN" dirty="0"/>
          </a:p>
        </p:txBody>
      </p:sp>
    </p:spTree>
    <p:extLst>
      <p:ext uri="{BB962C8B-B14F-4D97-AF65-F5344CB8AC3E}">
        <p14:creationId xmlns:p14="http://schemas.microsoft.com/office/powerpoint/2010/main" val="24091401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r>
              <a:rPr lang="en-US" dirty="0"/>
              <a:t>A data volume is a specially designed directory in the container.</a:t>
            </a:r>
          </a:p>
          <a:p>
            <a:r>
              <a:rPr lang="en-US" dirty="0"/>
              <a:t>It is initialized when the container is created. </a:t>
            </a:r>
          </a:p>
          <a:p>
            <a:r>
              <a:rPr lang="en-US" dirty="0"/>
              <a:t>By default, it is not deleted when the container is stopped. </a:t>
            </a:r>
          </a:p>
          <a:p>
            <a:r>
              <a:rPr lang="en-US" dirty="0"/>
              <a:t>It is not even garbage collected when there is no container referencing the volume.</a:t>
            </a:r>
          </a:p>
          <a:p>
            <a:r>
              <a:rPr lang="en-US" dirty="0"/>
              <a:t>The data volumes are independently updated. </a:t>
            </a:r>
          </a:p>
          <a:p>
            <a:r>
              <a:rPr lang="en-US" dirty="0"/>
              <a:t>Data volumes can be shared across containers too. They could be mounted in read-only mode too.</a:t>
            </a:r>
            <a:endParaRPr lang="en-IN" dirty="0"/>
          </a:p>
        </p:txBody>
      </p:sp>
    </p:spTree>
    <p:extLst>
      <p:ext uri="{BB962C8B-B14F-4D97-AF65-F5344CB8AC3E}">
        <p14:creationId xmlns:p14="http://schemas.microsoft.com/office/powerpoint/2010/main" val="6710216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normAutofit/>
          </a:bodyPr>
          <a:lstStyle/>
          <a:p>
            <a:pPr algn="l"/>
            <a:r>
              <a:rPr lang="en-IN" i="0" dirty="0">
                <a:solidFill>
                  <a:srgbClr val="292929"/>
                </a:solidFill>
                <a:effectLst/>
                <a:latin typeface="medium-content-sans-serif-font"/>
              </a:rPr>
              <a:t>Mounting a Data volume</a:t>
            </a:r>
          </a:p>
          <a:p>
            <a:pPr algn="l"/>
            <a:r>
              <a:rPr lang="en-US" i="0" dirty="0">
                <a:solidFill>
                  <a:srgbClr val="292929"/>
                </a:solidFill>
                <a:effectLst/>
                <a:latin typeface="medium-content-sans-serif-font"/>
              </a:rPr>
              <a:t>docker container run -it -v/</a:t>
            </a:r>
            <a:r>
              <a:rPr lang="en-US" i="0" dirty="0" err="1">
                <a:solidFill>
                  <a:srgbClr val="292929"/>
                </a:solidFill>
                <a:effectLst/>
                <a:latin typeface="medium-content-sans-serif-font"/>
              </a:rPr>
              <a:t>udata</a:t>
            </a:r>
            <a:r>
              <a:rPr lang="en-US" i="0" dirty="0">
                <a:solidFill>
                  <a:srgbClr val="292929"/>
                </a:solidFill>
                <a:effectLst/>
                <a:latin typeface="medium-content-sans-serif-font"/>
              </a:rPr>
              <a:t> --</a:t>
            </a:r>
            <a:r>
              <a:rPr lang="en-US" i="0" dirty="0" err="1">
                <a:solidFill>
                  <a:srgbClr val="292929"/>
                </a:solidFill>
                <a:effectLst/>
                <a:latin typeface="medium-content-sans-serif-font"/>
              </a:rPr>
              <a:t>tty</a:t>
            </a:r>
            <a:r>
              <a:rPr lang="en-US" i="0" dirty="0">
                <a:solidFill>
                  <a:srgbClr val="292929"/>
                </a:solidFill>
                <a:effectLst/>
                <a:latin typeface="medium-content-sans-serif-font"/>
              </a:rPr>
              <a:t> ubuntu /bin/bash</a:t>
            </a:r>
          </a:p>
          <a:p>
            <a:pPr algn="l"/>
            <a:r>
              <a:rPr lang="en-US" i="0" dirty="0">
                <a:solidFill>
                  <a:srgbClr val="292929"/>
                </a:solidFill>
                <a:effectLst/>
                <a:latin typeface="medium-content-sans-serif-font"/>
              </a:rPr>
              <a:t>cd </a:t>
            </a:r>
            <a:r>
              <a:rPr lang="en-US" i="0" dirty="0" err="1">
                <a:solidFill>
                  <a:srgbClr val="292929"/>
                </a:solidFill>
                <a:effectLst/>
                <a:latin typeface="medium-content-sans-serif-font"/>
              </a:rPr>
              <a:t>udata</a:t>
            </a:r>
            <a:endParaRPr lang="en-US" i="0" dirty="0">
              <a:solidFill>
                <a:srgbClr val="292929"/>
              </a:solidFill>
              <a:effectLst/>
              <a:latin typeface="medium-content-sans-serif-font"/>
            </a:endParaRPr>
          </a:p>
          <a:p>
            <a:pPr algn="l"/>
            <a:r>
              <a:rPr lang="en-US" i="0" dirty="0">
                <a:solidFill>
                  <a:srgbClr val="292929"/>
                </a:solidFill>
                <a:effectLst/>
                <a:latin typeface="medium-content-sans-serif-font"/>
              </a:rPr>
              <a:t>touch file1.txt</a:t>
            </a:r>
          </a:p>
          <a:p>
            <a:pPr algn="l"/>
            <a:r>
              <a:rPr lang="en-US" i="0" dirty="0">
                <a:solidFill>
                  <a:srgbClr val="292929"/>
                </a:solidFill>
                <a:effectLst/>
                <a:latin typeface="medium-content-sans-serif-font"/>
              </a:rPr>
              <a:t>exit</a:t>
            </a:r>
          </a:p>
          <a:p>
            <a:pPr algn="l"/>
            <a:r>
              <a:rPr lang="en-US" i="0" dirty="0">
                <a:solidFill>
                  <a:srgbClr val="292929"/>
                </a:solidFill>
                <a:effectLst/>
                <a:latin typeface="medium-content-sans-serif-font"/>
              </a:rPr>
              <a:t>docker container restart 2eec01eb7368</a:t>
            </a:r>
          </a:p>
          <a:p>
            <a:pPr algn="l"/>
            <a:r>
              <a:rPr lang="en-US" i="0" dirty="0">
                <a:solidFill>
                  <a:srgbClr val="292929"/>
                </a:solidFill>
                <a:effectLst/>
                <a:latin typeface="medium-content-sans-serif-font"/>
              </a:rPr>
              <a:t>docker attach 2eec01eb7368exit</a:t>
            </a:r>
          </a:p>
          <a:p>
            <a:pPr algn="l"/>
            <a:r>
              <a:rPr lang="en-US" i="0" dirty="0">
                <a:solidFill>
                  <a:srgbClr val="292929"/>
                </a:solidFill>
                <a:effectLst/>
                <a:latin typeface="medium-content-sans-serif-font"/>
              </a:rPr>
              <a:t>docker container rm 2eec01eb7368</a:t>
            </a:r>
          </a:p>
          <a:p>
            <a:pPr algn="l"/>
            <a:r>
              <a:rPr lang="en-US" i="0" dirty="0">
                <a:solidFill>
                  <a:srgbClr val="292929"/>
                </a:solidFill>
                <a:effectLst/>
                <a:latin typeface="medium-content-sans-serif-font"/>
              </a:rPr>
              <a:t>docker volume ls</a:t>
            </a:r>
          </a:p>
          <a:p>
            <a:pPr algn="l"/>
            <a:endParaRPr lang="en-IN" i="0" dirty="0">
              <a:solidFill>
                <a:srgbClr val="292929"/>
              </a:solidFill>
              <a:effectLst/>
              <a:latin typeface="medium-content-sans-serif-font"/>
            </a:endParaRPr>
          </a:p>
        </p:txBody>
      </p:sp>
    </p:spTree>
    <p:extLst>
      <p:ext uri="{BB962C8B-B14F-4D97-AF65-F5344CB8AC3E}">
        <p14:creationId xmlns:p14="http://schemas.microsoft.com/office/powerpoint/2010/main" val="1668650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normAutofit/>
          </a:bodyPr>
          <a:lstStyle/>
          <a:p>
            <a:pPr algn="l"/>
            <a:r>
              <a:rPr lang="en-US" i="0" dirty="0">
                <a:solidFill>
                  <a:srgbClr val="292929"/>
                </a:solidFill>
                <a:effectLst/>
                <a:latin typeface="medium-content-sans-serif-font"/>
              </a:rPr>
              <a:t>After removing container also the data volume is still present on the host. </a:t>
            </a:r>
          </a:p>
          <a:p>
            <a:pPr algn="l"/>
            <a:r>
              <a:rPr lang="en-US" i="0" dirty="0">
                <a:solidFill>
                  <a:srgbClr val="292929"/>
                </a:solidFill>
                <a:effectLst/>
                <a:latin typeface="medium-content-sans-serif-font"/>
              </a:rPr>
              <a:t>This is a dangling or ghost volume and could remain there on your machine consuming space. </a:t>
            </a:r>
          </a:p>
          <a:p>
            <a:pPr algn="l"/>
            <a:r>
              <a:rPr lang="en-US" i="0" dirty="0">
                <a:solidFill>
                  <a:srgbClr val="292929"/>
                </a:solidFill>
                <a:effectLst/>
                <a:latin typeface="medium-content-sans-serif-font"/>
              </a:rPr>
              <a:t>Do remember to clean up if you want. </a:t>
            </a:r>
          </a:p>
          <a:p>
            <a:pPr algn="l"/>
            <a:r>
              <a:rPr lang="en-US" i="0" dirty="0">
                <a:solidFill>
                  <a:srgbClr val="292929"/>
                </a:solidFill>
                <a:effectLst/>
                <a:latin typeface="medium-content-sans-serif-font"/>
              </a:rPr>
              <a:t>Alternatively, there is also a -v option while removing the container </a:t>
            </a:r>
            <a:endParaRPr lang="en-IN" i="0" dirty="0">
              <a:solidFill>
                <a:srgbClr val="292929"/>
              </a:solidFill>
              <a:effectLst/>
              <a:latin typeface="medium-content-sans-serif-font"/>
            </a:endParaRPr>
          </a:p>
        </p:txBody>
      </p:sp>
    </p:spTree>
    <p:extLst>
      <p:ext uri="{BB962C8B-B14F-4D97-AF65-F5344CB8AC3E}">
        <p14:creationId xmlns:p14="http://schemas.microsoft.com/office/powerpoint/2010/main" val="13429473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BFFD8A-F39B-4FA1-AE44-B48D7F0B2F10}"/>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32258425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8FA485-F7ED-4D62-8286-F143338BC2E3}"/>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4" name="Straight Arrow Connector 3">
            <a:extLst>
              <a:ext uri="{FF2B5EF4-FFF2-40B4-BE49-F238E27FC236}">
                <a16:creationId xmlns:a16="http://schemas.microsoft.com/office/drawing/2014/main" id="{288FAA58-D794-4D75-835A-DDF094201CB9}"/>
              </a:ext>
            </a:extLst>
          </p:cNvPr>
          <p:cNvCxnSpPr/>
          <p:nvPr/>
        </p:nvCxnSpPr>
        <p:spPr>
          <a:xfrm flipH="1">
            <a:off x="1447800" y="228600"/>
            <a:ext cx="1600200" cy="2514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63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a:t>Server Configuration</a:t>
            </a:r>
          </a:p>
        </p:txBody>
      </p:sp>
    </p:spTree>
    <p:extLst>
      <p:ext uri="{BB962C8B-B14F-4D97-AF65-F5344CB8AC3E}">
        <p14:creationId xmlns:p14="http://schemas.microsoft.com/office/powerpoint/2010/main" val="91424725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F2E811-A4A3-40BA-8B9D-133A086164EA}"/>
              </a:ext>
            </a:extLst>
          </p:cNvPr>
          <p:cNvPicPr>
            <a:picLocks noChangeAspect="1"/>
          </p:cNvPicPr>
          <p:nvPr/>
        </p:nvPicPr>
        <p:blipFill>
          <a:blip r:embed="rId2"/>
          <a:stretch>
            <a:fillRect/>
          </a:stretch>
        </p:blipFill>
        <p:spPr>
          <a:xfrm>
            <a:off x="0" y="1371600"/>
            <a:ext cx="9144000" cy="5143500"/>
          </a:xfrm>
          <a:prstGeom prst="rect">
            <a:avLst/>
          </a:prstGeom>
        </p:spPr>
      </p:pic>
      <p:cxnSp>
        <p:nvCxnSpPr>
          <p:cNvPr id="3" name="Straight Arrow Connector 2">
            <a:extLst>
              <a:ext uri="{FF2B5EF4-FFF2-40B4-BE49-F238E27FC236}">
                <a16:creationId xmlns:a16="http://schemas.microsoft.com/office/drawing/2014/main" id="{8782AA1A-67B5-4294-9BBA-0493741CC955}"/>
              </a:ext>
            </a:extLst>
          </p:cNvPr>
          <p:cNvCxnSpPr/>
          <p:nvPr/>
        </p:nvCxnSpPr>
        <p:spPr>
          <a:xfrm flipH="1">
            <a:off x="1905000" y="152400"/>
            <a:ext cx="914400" cy="3429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2620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61ABF-BED6-4F26-BAC2-9269C5C3C04B}"/>
              </a:ext>
            </a:extLst>
          </p:cNvPr>
          <p:cNvPicPr>
            <a:picLocks noChangeAspect="1"/>
          </p:cNvPicPr>
          <p:nvPr/>
        </p:nvPicPr>
        <p:blipFill>
          <a:blip r:embed="rId2"/>
          <a:stretch>
            <a:fillRect/>
          </a:stretch>
        </p:blipFill>
        <p:spPr>
          <a:xfrm>
            <a:off x="6285" y="1295400"/>
            <a:ext cx="9144000" cy="5143500"/>
          </a:xfrm>
          <a:prstGeom prst="rect">
            <a:avLst/>
          </a:prstGeom>
        </p:spPr>
      </p:pic>
      <p:cxnSp>
        <p:nvCxnSpPr>
          <p:cNvPr id="4" name="Straight Arrow Connector 3">
            <a:extLst>
              <a:ext uri="{FF2B5EF4-FFF2-40B4-BE49-F238E27FC236}">
                <a16:creationId xmlns:a16="http://schemas.microsoft.com/office/drawing/2014/main" id="{1CA68CCE-B1F4-426B-9448-FC8EB0DAC5F4}"/>
              </a:ext>
            </a:extLst>
          </p:cNvPr>
          <p:cNvCxnSpPr/>
          <p:nvPr/>
        </p:nvCxnSpPr>
        <p:spPr>
          <a:xfrm flipH="1">
            <a:off x="685800" y="304800"/>
            <a:ext cx="243840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5197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E5DD-50BF-411E-B19F-04C7AAC70888}"/>
              </a:ext>
            </a:extLst>
          </p:cNvPr>
          <p:cNvSpPr>
            <a:spLocks noGrp="1"/>
          </p:cNvSpPr>
          <p:nvPr>
            <p:ph type="title"/>
          </p:nvPr>
        </p:nvSpPr>
        <p:spPr/>
        <p:txBody>
          <a:bodyPr/>
          <a:lstStyle/>
          <a:p>
            <a:r>
              <a:rPr lang="en-IN" dirty="0"/>
              <a:t>Manage Data in Docker</a:t>
            </a:r>
          </a:p>
        </p:txBody>
      </p:sp>
      <p:sp>
        <p:nvSpPr>
          <p:cNvPr id="3" name="Content Placeholder 2">
            <a:extLst>
              <a:ext uri="{FF2B5EF4-FFF2-40B4-BE49-F238E27FC236}">
                <a16:creationId xmlns:a16="http://schemas.microsoft.com/office/drawing/2014/main" id="{7FC2A6C5-1A6F-4E7D-B1F9-7164157A8F0E}"/>
              </a:ext>
            </a:extLst>
          </p:cNvPr>
          <p:cNvSpPr>
            <a:spLocks noGrp="1"/>
          </p:cNvSpPr>
          <p:nvPr>
            <p:ph sz="quarter" idx="12"/>
          </p:nvPr>
        </p:nvSpPr>
        <p:spPr/>
        <p:txBody>
          <a:bodyPr/>
          <a:lstStyle/>
          <a:p>
            <a:pPr algn="l"/>
            <a:r>
              <a:rPr lang="en-US" b="1" i="0" dirty="0">
                <a:solidFill>
                  <a:srgbClr val="292929"/>
                </a:solidFill>
                <a:effectLst/>
                <a:latin typeface="medium-content-sans-serif-font"/>
              </a:rPr>
              <a:t>The sequence of steps  are as follows:</a:t>
            </a:r>
          </a:p>
          <a:p>
            <a:pPr algn="l"/>
            <a:r>
              <a:rPr lang="en-US" b="1" i="0" dirty="0">
                <a:solidFill>
                  <a:srgbClr val="292929"/>
                </a:solidFill>
                <a:effectLst/>
                <a:latin typeface="medium-content-sans-serif-font"/>
              </a:rPr>
              <a:t>We restarted the container (container1)</a:t>
            </a:r>
          </a:p>
          <a:p>
            <a:pPr algn="l"/>
            <a:r>
              <a:rPr lang="en-US" b="1" i="0" dirty="0">
                <a:solidFill>
                  <a:srgbClr val="292929"/>
                </a:solidFill>
                <a:effectLst/>
                <a:latin typeface="medium-content-sans-serif-font"/>
              </a:rPr>
              <a:t>We attached to the running container (container1)</a:t>
            </a:r>
          </a:p>
          <a:p>
            <a:pPr algn="l"/>
            <a:r>
              <a:rPr lang="en-US" b="1" i="0" dirty="0">
                <a:solidFill>
                  <a:srgbClr val="292929"/>
                </a:solidFill>
                <a:effectLst/>
                <a:latin typeface="medium-content-sans-serif-font"/>
              </a:rPr>
              <a:t>We did a ls and found that our volume /data is still there.</a:t>
            </a:r>
          </a:p>
          <a:p>
            <a:pPr algn="l"/>
            <a:r>
              <a:rPr lang="en-US" b="1" i="0" dirty="0">
                <a:solidFill>
                  <a:srgbClr val="292929"/>
                </a:solidFill>
                <a:effectLst/>
                <a:latin typeface="medium-content-sans-serif-font"/>
              </a:rPr>
              <a:t>We did a cd into the /data volume and did a ls there. And our file is still present.</a:t>
            </a:r>
            <a:endParaRPr lang="en-IN" b="1" i="0" dirty="0">
              <a:solidFill>
                <a:srgbClr val="292929"/>
              </a:solidFill>
              <a:effectLst/>
              <a:latin typeface="medium-content-sans-serif-font"/>
            </a:endParaRPr>
          </a:p>
        </p:txBody>
      </p:sp>
    </p:spTree>
    <p:extLst>
      <p:ext uri="{BB962C8B-B14F-4D97-AF65-F5344CB8AC3E}">
        <p14:creationId xmlns:p14="http://schemas.microsoft.com/office/powerpoint/2010/main" val="1301747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US" dirty="0"/>
              <a:t>Mounting a Host Directory as a Data volume</a:t>
            </a:r>
            <a:endParaRPr lang="en-IN" dirty="0"/>
          </a:p>
        </p:txBody>
      </p:sp>
      <p:pic>
        <p:nvPicPr>
          <p:cNvPr id="4" name="Picture 3">
            <a:extLst>
              <a:ext uri="{FF2B5EF4-FFF2-40B4-BE49-F238E27FC236}">
                <a16:creationId xmlns:a16="http://schemas.microsoft.com/office/drawing/2014/main" id="{E83D0E06-995F-4C41-9477-69B1ED14B4A6}"/>
              </a:ext>
            </a:extLst>
          </p:cNvPr>
          <p:cNvPicPr>
            <a:picLocks noChangeAspect="1"/>
          </p:cNvPicPr>
          <p:nvPr/>
        </p:nvPicPr>
        <p:blipFill rotWithShape="1">
          <a:blip r:embed="rId2"/>
          <a:srcRect b="9630"/>
          <a:stretch/>
        </p:blipFill>
        <p:spPr>
          <a:xfrm>
            <a:off x="-8335" y="1371600"/>
            <a:ext cx="9144000" cy="4648200"/>
          </a:xfrm>
          <a:prstGeom prst="rect">
            <a:avLst/>
          </a:prstGeom>
        </p:spPr>
      </p:pic>
      <p:sp>
        <p:nvSpPr>
          <p:cNvPr id="5" name="TextBox 4">
            <a:extLst>
              <a:ext uri="{FF2B5EF4-FFF2-40B4-BE49-F238E27FC236}">
                <a16:creationId xmlns:a16="http://schemas.microsoft.com/office/drawing/2014/main" id="{8E849079-6DAA-4A9E-9838-109FAE3851D7}"/>
              </a:ext>
            </a:extLst>
          </p:cNvPr>
          <p:cNvSpPr txBox="1"/>
          <p:nvPr/>
        </p:nvSpPr>
        <p:spPr>
          <a:xfrm>
            <a:off x="76775" y="6172200"/>
            <a:ext cx="9058890" cy="369332"/>
          </a:xfrm>
          <a:prstGeom prst="rect">
            <a:avLst/>
          </a:prstGeom>
          <a:noFill/>
        </p:spPr>
        <p:txBody>
          <a:bodyPr wrap="none" rtlCol="0">
            <a:spAutoFit/>
          </a:bodyPr>
          <a:lstStyle/>
          <a:p>
            <a:r>
              <a:rPr lang="en-US" dirty="0"/>
              <a:t>docker container run -it -v e:/DockerFileShare/project/web01:/mnt/test ubuntu /bin/bash</a:t>
            </a:r>
            <a:endParaRPr lang="en-IN" dirty="0"/>
          </a:p>
        </p:txBody>
      </p:sp>
    </p:spTree>
    <p:extLst>
      <p:ext uri="{BB962C8B-B14F-4D97-AF65-F5344CB8AC3E}">
        <p14:creationId xmlns:p14="http://schemas.microsoft.com/office/powerpoint/2010/main" val="1552817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047F7-CA25-4652-B744-29D61A5C6E79}"/>
              </a:ext>
            </a:extLst>
          </p:cNvPr>
          <p:cNvSpPr>
            <a:spLocks noGrp="1"/>
          </p:cNvSpPr>
          <p:nvPr>
            <p:ph sz="quarter" idx="12"/>
          </p:nvPr>
        </p:nvSpPr>
        <p:spPr/>
        <p:txBody>
          <a:bodyPr/>
          <a:lstStyle/>
          <a:p>
            <a:r>
              <a:rPr lang="en-US" dirty="0"/>
              <a:t>Creating a Data volume container is very useful if you want to share data between containers or you want to use the data from non-persistent containers. </a:t>
            </a:r>
          </a:p>
          <a:p>
            <a:r>
              <a:rPr lang="en-US" dirty="0"/>
              <a:t>The process is really two step:</a:t>
            </a:r>
          </a:p>
          <a:p>
            <a:pPr lvl="1"/>
            <a:r>
              <a:rPr lang="en-US" dirty="0"/>
              <a:t>You first create a Data volume container</a:t>
            </a:r>
          </a:p>
          <a:p>
            <a:pPr lvl="1"/>
            <a:r>
              <a:rPr lang="en-US" dirty="0"/>
              <a:t>Create another container and mount the volume from the container created in Step 1.</a:t>
            </a:r>
            <a:endParaRPr lang="en-IN" dirty="0"/>
          </a:p>
        </p:txBody>
      </p:sp>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spTree>
    <p:extLst>
      <p:ext uri="{BB962C8B-B14F-4D97-AF65-F5344CB8AC3E}">
        <p14:creationId xmlns:p14="http://schemas.microsoft.com/office/powerpoint/2010/main" val="250088718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0047F7-CA25-4652-B744-29D61A5C6E79}"/>
              </a:ext>
            </a:extLst>
          </p:cNvPr>
          <p:cNvSpPr>
            <a:spLocks noGrp="1"/>
          </p:cNvSpPr>
          <p:nvPr>
            <p:ph sz="quarter" idx="12"/>
          </p:nvPr>
        </p:nvSpPr>
        <p:spPr/>
        <p:txBody>
          <a:bodyPr/>
          <a:lstStyle/>
          <a:p>
            <a:r>
              <a:rPr lang="en-US" dirty="0"/>
              <a:t>Creating a Data volume container is very useful if you want to share data between containers or you want to use the data from non-persistent containers. </a:t>
            </a:r>
          </a:p>
          <a:p>
            <a:r>
              <a:rPr lang="en-US" dirty="0"/>
              <a:t>The process is really two step:</a:t>
            </a:r>
          </a:p>
          <a:p>
            <a:pPr lvl="1"/>
            <a:r>
              <a:rPr lang="en-US" dirty="0"/>
              <a:t>You first create a Data volume container</a:t>
            </a:r>
          </a:p>
          <a:p>
            <a:pPr lvl="1"/>
            <a:r>
              <a:rPr lang="en-US" dirty="0"/>
              <a:t>Create another container and mount the volume from the container created in Step 1.</a:t>
            </a:r>
            <a:endParaRPr lang="en-IN" dirty="0"/>
          </a:p>
        </p:txBody>
      </p:sp>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spTree>
    <p:extLst>
      <p:ext uri="{BB962C8B-B14F-4D97-AF65-F5344CB8AC3E}">
        <p14:creationId xmlns:p14="http://schemas.microsoft.com/office/powerpoint/2010/main" val="21089736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pic>
        <p:nvPicPr>
          <p:cNvPr id="7" name="Picture 6">
            <a:extLst>
              <a:ext uri="{FF2B5EF4-FFF2-40B4-BE49-F238E27FC236}">
                <a16:creationId xmlns:a16="http://schemas.microsoft.com/office/drawing/2014/main" id="{D8B2F401-4D6C-475D-A85F-6C74FEF0F06C}"/>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188276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228B9-F07E-4C2B-AD80-CF7C3A87435F}"/>
              </a:ext>
            </a:extLst>
          </p:cNvPr>
          <p:cNvSpPr>
            <a:spLocks noGrp="1"/>
          </p:cNvSpPr>
          <p:nvPr>
            <p:ph type="title"/>
          </p:nvPr>
        </p:nvSpPr>
        <p:spPr/>
        <p:txBody>
          <a:bodyPr/>
          <a:lstStyle/>
          <a:p>
            <a:r>
              <a:rPr lang="en-IN" dirty="0"/>
              <a:t>Data volume containers</a:t>
            </a:r>
          </a:p>
        </p:txBody>
      </p:sp>
      <p:pic>
        <p:nvPicPr>
          <p:cNvPr id="6" name="Picture 5">
            <a:extLst>
              <a:ext uri="{FF2B5EF4-FFF2-40B4-BE49-F238E27FC236}">
                <a16:creationId xmlns:a16="http://schemas.microsoft.com/office/drawing/2014/main" id="{496F51B8-CB36-449C-ABDD-380484967BA2}"/>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39473731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pic>
        <p:nvPicPr>
          <p:cNvPr id="4" name="Picture 3">
            <a:extLst>
              <a:ext uri="{FF2B5EF4-FFF2-40B4-BE49-F238E27FC236}">
                <a16:creationId xmlns:a16="http://schemas.microsoft.com/office/drawing/2014/main" id="{64A40D2D-431B-43DC-86F0-E16ECBCF6716}"/>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213970673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solidFill>
                  <a:srgbClr val="FF0000"/>
                </a:solidFill>
              </a:rPr>
              <a:t>docker network inspect bridge</a:t>
            </a:r>
          </a:p>
          <a:p>
            <a:r>
              <a:rPr lang="en-US" dirty="0"/>
              <a:t>Docker automatically creates a subnet and gateway for the bridge network, and docker run automatically adds containers to it. I</a:t>
            </a:r>
          </a:p>
          <a:p>
            <a:r>
              <a:rPr lang="en-US" dirty="0"/>
              <a:t>If you have containers running on your network, docker network inspect displays networking information for your containers.</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224304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Server Configuration</a:t>
            </a:r>
          </a:p>
        </p:txBody>
      </p:sp>
      <p:graphicFrame>
        <p:nvGraphicFramePr>
          <p:cNvPr id="5" name="Table 4"/>
          <p:cNvGraphicFramePr>
            <a:graphicFrameLocks noGrp="1"/>
          </p:cNvGraphicFramePr>
          <p:nvPr>
            <p:extLst>
              <p:ext uri="{D42A27DB-BD31-4B8C-83A1-F6EECF244321}">
                <p14:modId xmlns:p14="http://schemas.microsoft.com/office/powerpoint/2010/main" val="1069834228"/>
              </p:ext>
            </p:extLst>
          </p:nvPr>
        </p:nvGraphicFramePr>
        <p:xfrm>
          <a:off x="258365" y="1524000"/>
          <a:ext cx="8610600" cy="4830348"/>
        </p:xfrm>
        <a:graphic>
          <a:graphicData uri="http://schemas.openxmlformats.org/drawingml/2006/table">
            <a:tbl>
              <a:tblPr/>
              <a:tblGrid>
                <a:gridCol w="3399235">
                  <a:extLst>
                    <a:ext uri="{9D8B030D-6E8A-4147-A177-3AD203B41FA5}">
                      <a16:colId xmlns:a16="http://schemas.microsoft.com/office/drawing/2014/main" val="20000"/>
                    </a:ext>
                  </a:extLst>
                </a:gridCol>
                <a:gridCol w="5211365">
                  <a:extLst>
                    <a:ext uri="{9D8B030D-6E8A-4147-A177-3AD203B41FA5}">
                      <a16:colId xmlns:a16="http://schemas.microsoft.com/office/drawing/2014/main" val="20001"/>
                    </a:ext>
                  </a:extLst>
                </a:gridCol>
              </a:tblGrid>
              <a:tr h="284517">
                <a:tc>
                  <a:txBody>
                    <a:bodyPr/>
                    <a:lstStyle/>
                    <a:p>
                      <a:r>
                        <a:rPr lang="en-IN" sz="1500" b="0">
                          <a:effectLst/>
                          <a:latin typeface="Cambira"/>
                        </a:rPr>
                        <a:t>Name</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500" b="0">
                          <a:effectLst/>
                          <a:latin typeface="Cambira"/>
                        </a:rPr>
                        <a:t>Description</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507182">
                <a:tc>
                  <a:txBody>
                    <a:bodyPr/>
                    <a:lstStyle/>
                    <a:p>
                      <a:r>
                        <a:rPr lang="en-IN" sz="1500" b="0">
                          <a:effectLst/>
                          <a:latin typeface="Cambira"/>
                        </a:rPr>
                        <a:t>spring.application.name</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IN" sz="1500" b="0">
                          <a:effectLst/>
                          <a:latin typeface="Cambira"/>
                        </a:rPr>
                        <a:t>Unique name for a Eureka server service.</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1"/>
                  </a:ext>
                </a:extLst>
              </a:tr>
              <a:tr h="1175177">
                <a:tc>
                  <a:txBody>
                    <a:bodyPr/>
                    <a:lstStyle/>
                    <a:p>
                      <a:r>
                        <a:rPr lang="en-IN" sz="1500" b="0">
                          <a:effectLst/>
                          <a:latin typeface="Cambira"/>
                        </a:rPr>
                        <a:t>eureka.client.serviceUrl.defaultZone</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500" b="0">
                          <a:effectLst/>
                          <a:latin typeface="Cambira"/>
                        </a:rPr>
                        <a:t>It consults with other Eureka servers to sync the service registry. As it is in standalone mode, I am giving the local server address.</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507182">
                <a:tc>
                  <a:txBody>
                    <a:bodyPr/>
                    <a:lstStyle/>
                    <a:p>
                      <a:r>
                        <a:rPr lang="en-IN" sz="1500" b="0">
                          <a:effectLst/>
                          <a:latin typeface="Cambira"/>
                        </a:rPr>
                        <a:t>server.port</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500" b="0">
                          <a:effectLst/>
                          <a:latin typeface="Cambira"/>
                        </a:rPr>
                        <a:t>In which port the server will be bound.</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3"/>
                  </a:ext>
                </a:extLst>
              </a:tr>
              <a:tr h="1843173">
                <a:tc>
                  <a:txBody>
                    <a:bodyPr/>
                    <a:lstStyle/>
                    <a:p>
                      <a:r>
                        <a:rPr lang="en-IN" sz="1500" b="0">
                          <a:effectLst/>
                          <a:latin typeface="Cambira"/>
                        </a:rPr>
                        <a:t>eureka.client.register-with-eureka</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500" b="0">
                          <a:effectLst/>
                          <a:latin typeface="Cambira"/>
                        </a:rPr>
                        <a:t>This determines if this server registers itself as a client; as I said earlier, the Eureka server is also acting as a client so that it can sync the registry. The value being false means it prevents itself from acting as a client.</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0004"/>
                  </a:ext>
                </a:extLst>
              </a:tr>
              <a:tr h="507182">
                <a:tc>
                  <a:txBody>
                    <a:bodyPr/>
                    <a:lstStyle/>
                    <a:p>
                      <a:r>
                        <a:rPr lang="en-IN" sz="1500" b="0">
                          <a:effectLst/>
                          <a:latin typeface="Cambira"/>
                        </a:rPr>
                        <a:t>eureka.client.fetch-registry</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500" b="0" dirty="0">
                          <a:effectLst/>
                          <a:latin typeface="Cambira"/>
                        </a:rPr>
                        <a:t>Does not register itself in the service registry.</a:t>
                      </a:r>
                    </a:p>
                  </a:txBody>
                  <a:tcPr marL="61851" marR="61851" marT="30926" marB="30926"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2967732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Any containers on the same network may communicate with one another via IP addresses.</a:t>
            </a:r>
          </a:p>
          <a:p>
            <a:r>
              <a:rPr lang="en-US" dirty="0"/>
              <a:t>Docker does not support automatic service discovery on bridge. </a:t>
            </a:r>
          </a:p>
          <a:p>
            <a:r>
              <a:rPr lang="en-US" dirty="0"/>
              <a:t>You must connect containers with the --link option in your docker run command.</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4190969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The Docker bridge supports port mappings and docker run --link allowing communications between containers on the docker0 network.</a:t>
            </a:r>
          </a:p>
          <a:p>
            <a:r>
              <a:rPr lang="en-US" dirty="0"/>
              <a:t>However, these error-prone techniques require unnecessary complexity. </a:t>
            </a:r>
          </a:p>
          <a:p>
            <a:r>
              <a:rPr lang="en-US" dirty="0"/>
              <a:t>It’s better to define your own networks instead.</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3457585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None</a:t>
            </a:r>
          </a:p>
          <a:p>
            <a:r>
              <a:rPr lang="en-US" dirty="0"/>
              <a:t>This offers a container-specific network stack that lacks a network interface. </a:t>
            </a:r>
          </a:p>
          <a:p>
            <a:r>
              <a:rPr lang="en-US" dirty="0"/>
              <a:t>This container only has a local loopback interface (i.e., no external network interface).</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0248696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1B7556-5508-4E65-A624-C88D387E6094}"/>
              </a:ext>
            </a:extLst>
          </p:cNvPr>
          <p:cNvSpPr>
            <a:spLocks noGrp="1"/>
          </p:cNvSpPr>
          <p:nvPr>
            <p:ph sz="quarter" idx="12"/>
          </p:nvPr>
        </p:nvSpPr>
        <p:spPr/>
        <p:txBody>
          <a:bodyPr/>
          <a:lstStyle/>
          <a:p>
            <a:r>
              <a:rPr lang="en-US" dirty="0"/>
              <a:t>Host</a:t>
            </a:r>
          </a:p>
          <a:p>
            <a:r>
              <a:rPr lang="en-US" dirty="0"/>
              <a:t>This enables a container to attach to your host’s network (meaning the configuration inside the container matches the configuration outside the container).</a:t>
            </a:r>
            <a:endParaRPr lang="en-IN" dirty="0"/>
          </a:p>
        </p:txBody>
      </p:sp>
      <p:sp>
        <p:nvSpPr>
          <p:cNvPr id="3" name="Title 2">
            <a:extLst>
              <a:ext uri="{FF2B5EF4-FFF2-40B4-BE49-F238E27FC236}">
                <a16:creationId xmlns:a16="http://schemas.microsoft.com/office/drawing/2014/main" id="{E504B045-0B87-48F7-9F52-E8D10208E0C4}"/>
              </a:ext>
            </a:extLst>
          </p:cNvPr>
          <p:cNvSpPr>
            <a:spLocks noGrp="1"/>
          </p:cNvSpPr>
          <p:nvPr>
            <p:ph type="title"/>
          </p:nvPr>
        </p:nvSpPr>
        <p:spPr/>
        <p:txBody>
          <a:bodyPr/>
          <a:lstStyle/>
          <a:p>
            <a:r>
              <a:rPr lang="en-IN" dirty="0"/>
              <a:t>Docker network</a:t>
            </a:r>
          </a:p>
        </p:txBody>
      </p:sp>
    </p:spTree>
    <p:extLst>
      <p:ext uri="{BB962C8B-B14F-4D97-AF65-F5344CB8AC3E}">
        <p14:creationId xmlns:p14="http://schemas.microsoft.com/office/powerpoint/2010/main" val="37725901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You can create multiple networks with Docker and add containers to one or more networks. </a:t>
            </a:r>
          </a:p>
          <a:p>
            <a:r>
              <a:rPr lang="en-US" dirty="0"/>
              <a:t>Containers can communicate within networks but not across networks. </a:t>
            </a:r>
          </a:p>
          <a:p>
            <a:r>
              <a:rPr lang="en-US" dirty="0"/>
              <a:t>A container with attachments to multiple networks can connect with all of the containers on all of those networks. </a:t>
            </a:r>
          </a:p>
          <a:p>
            <a:r>
              <a:rPr lang="en-US" dirty="0"/>
              <a:t>This lets you build a “hub” of sorts to connect to multiple networks and separate concerns.</a:t>
            </a:r>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198653822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Bridge networks (similar to the default docker0 network) offer the easiest solution to creating your own Docker network.</a:t>
            </a:r>
          </a:p>
          <a:p>
            <a:r>
              <a:rPr lang="en-US" dirty="0"/>
              <a:t> While similar, you do not simply clone the default0 network, so you get some new features and lose some old ones. </a:t>
            </a:r>
          </a:p>
          <a:p>
            <a:r>
              <a:rPr lang="en-US" dirty="0"/>
              <a:t>Follow along below to create your own </a:t>
            </a:r>
            <a:r>
              <a:rPr lang="en-US" dirty="0" err="1"/>
              <a:t>my_isolated_bridge_network</a:t>
            </a:r>
            <a:r>
              <a:rPr lang="en-US" dirty="0"/>
              <a:t> and run your Postgres container </a:t>
            </a:r>
            <a:r>
              <a:rPr lang="en-US" dirty="0" err="1"/>
              <a:t>my_mysql_db</a:t>
            </a:r>
            <a:r>
              <a:rPr lang="en-US" dirty="0"/>
              <a:t> on that network:</a:t>
            </a:r>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39183373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E0E9FA-8691-4FEE-9635-0DD1851CB0BD}"/>
              </a:ext>
            </a:extLst>
          </p:cNvPr>
          <p:cNvSpPr>
            <a:spLocks noGrp="1"/>
          </p:cNvSpPr>
          <p:nvPr>
            <p:ph sz="quarter" idx="12"/>
          </p:nvPr>
        </p:nvSpPr>
        <p:spPr/>
        <p:txBody>
          <a:bodyPr/>
          <a:lstStyle/>
          <a:p>
            <a:r>
              <a:rPr lang="en-US" dirty="0"/>
              <a:t>docker network create --driver bridge </a:t>
            </a:r>
            <a:r>
              <a:rPr lang="en-US" dirty="0" err="1"/>
              <a:t>my_isolated_bridge_network</a:t>
            </a:r>
            <a:endParaRPr lang="en-US" dirty="0"/>
          </a:p>
          <a:p>
            <a:r>
              <a:rPr lang="en-US" dirty="0"/>
              <a:t>docker network inspect </a:t>
            </a:r>
            <a:r>
              <a:rPr lang="en-US" dirty="0" err="1"/>
              <a:t>my_isolated_bridge_network</a:t>
            </a:r>
            <a:endParaRPr lang="en-US" dirty="0"/>
          </a:p>
          <a:p>
            <a:r>
              <a:rPr lang="en-US" dirty="0"/>
              <a:t>docker network ls</a:t>
            </a:r>
          </a:p>
          <a:p>
            <a:r>
              <a:rPr lang="en-US" dirty="0"/>
              <a:t>docker run --net=</a:t>
            </a:r>
            <a:r>
              <a:rPr lang="en-US" dirty="0" err="1"/>
              <a:t>my_isolated_bridge_network</a:t>
            </a:r>
            <a:r>
              <a:rPr lang="en-US" dirty="0"/>
              <a:t> --name=</a:t>
            </a:r>
            <a:r>
              <a:rPr lang="en-US" dirty="0" err="1"/>
              <a:t>my_psql_db</a:t>
            </a:r>
            <a:r>
              <a:rPr lang="en-US" dirty="0"/>
              <a:t> </a:t>
            </a:r>
            <a:r>
              <a:rPr lang="en-US" dirty="0" err="1"/>
              <a:t>postgres</a:t>
            </a:r>
            <a:endParaRPr lang="en-US" dirty="0"/>
          </a:p>
          <a:p>
            <a:r>
              <a:rPr lang="en-US" dirty="0"/>
              <a:t>docker run --network=</a:t>
            </a:r>
            <a:r>
              <a:rPr lang="en-US" dirty="0" err="1"/>
              <a:t>my_isolated_bridge_network</a:t>
            </a:r>
            <a:r>
              <a:rPr lang="en-US" dirty="0"/>
              <a:t> --name=</a:t>
            </a:r>
            <a:r>
              <a:rPr lang="en-US" dirty="0" err="1"/>
              <a:t>my_app</a:t>
            </a:r>
            <a:r>
              <a:rPr lang="en-US" dirty="0"/>
              <a:t> hello-world</a:t>
            </a:r>
          </a:p>
          <a:p>
            <a:endParaRPr lang="en-US" dirty="0"/>
          </a:p>
          <a:p>
            <a:endParaRPr lang="en-US" dirty="0"/>
          </a:p>
          <a:p>
            <a:endParaRPr lang="en-US" dirty="0"/>
          </a:p>
          <a:p>
            <a:endParaRPr lang="en-IN" dirty="0"/>
          </a:p>
        </p:txBody>
      </p:sp>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spTree>
    <p:extLst>
      <p:ext uri="{BB962C8B-B14F-4D97-AF65-F5344CB8AC3E}">
        <p14:creationId xmlns:p14="http://schemas.microsoft.com/office/powerpoint/2010/main" val="27211633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1502CC-D883-427B-877A-5596C347E9F8}"/>
              </a:ext>
            </a:extLst>
          </p:cNvPr>
          <p:cNvSpPr>
            <a:spLocks noGrp="1"/>
          </p:cNvSpPr>
          <p:nvPr>
            <p:ph type="title"/>
          </p:nvPr>
        </p:nvSpPr>
        <p:spPr/>
        <p:txBody>
          <a:bodyPr/>
          <a:lstStyle/>
          <a:p>
            <a:r>
              <a:rPr lang="en-IN" dirty="0"/>
              <a:t>Defining your own networks</a:t>
            </a:r>
          </a:p>
        </p:txBody>
      </p:sp>
      <p:pic>
        <p:nvPicPr>
          <p:cNvPr id="7" name="Picture 6">
            <a:extLst>
              <a:ext uri="{FF2B5EF4-FFF2-40B4-BE49-F238E27FC236}">
                <a16:creationId xmlns:a16="http://schemas.microsoft.com/office/drawing/2014/main" id="{D67B919D-CF9A-4EF1-8853-C3C33A5D28C0}"/>
              </a:ext>
            </a:extLst>
          </p:cNvPr>
          <p:cNvPicPr>
            <a:picLocks noChangeAspect="1"/>
          </p:cNvPicPr>
          <p:nvPr/>
        </p:nvPicPr>
        <p:blipFill>
          <a:blip r:embed="rId2"/>
          <a:stretch>
            <a:fillRect/>
          </a:stretch>
        </p:blipFill>
        <p:spPr>
          <a:xfrm>
            <a:off x="-8335" y="1447800"/>
            <a:ext cx="9144000" cy="5143500"/>
          </a:xfrm>
          <a:prstGeom prst="rect">
            <a:avLst/>
          </a:prstGeom>
        </p:spPr>
      </p:pic>
      <p:cxnSp>
        <p:nvCxnSpPr>
          <p:cNvPr id="9" name="Straight Arrow Connector 8">
            <a:extLst>
              <a:ext uri="{FF2B5EF4-FFF2-40B4-BE49-F238E27FC236}">
                <a16:creationId xmlns:a16="http://schemas.microsoft.com/office/drawing/2014/main" id="{B91F5534-4670-414E-A777-9BD071E56B9B}"/>
              </a:ext>
            </a:extLst>
          </p:cNvPr>
          <p:cNvCxnSpPr/>
          <p:nvPr/>
        </p:nvCxnSpPr>
        <p:spPr>
          <a:xfrm flipH="1">
            <a:off x="1447800" y="1219200"/>
            <a:ext cx="1524000" cy="320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0497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21F1F2-6EA8-41C9-AD53-94E5AB3236A1}"/>
              </a:ext>
            </a:extLst>
          </p:cNvPr>
          <p:cNvSpPr>
            <a:spLocks noGrp="1"/>
          </p:cNvSpPr>
          <p:nvPr>
            <p:ph sz="quarter" idx="12"/>
          </p:nvPr>
        </p:nvSpPr>
        <p:spPr/>
        <p:txBody>
          <a:bodyPr>
            <a:normAutofit lnSpcReduction="10000"/>
          </a:bodyPr>
          <a:lstStyle/>
          <a:p>
            <a:r>
              <a:rPr lang="en-US" dirty="0"/>
              <a:t>If you want native multi-host networking, you need to create an overlay network. </a:t>
            </a:r>
          </a:p>
          <a:p>
            <a:r>
              <a:rPr lang="en-US" dirty="0"/>
              <a:t>These networks require a valid key-value store service, such as Consul, </a:t>
            </a:r>
            <a:r>
              <a:rPr lang="en-US" dirty="0" err="1"/>
              <a:t>Etcd</a:t>
            </a:r>
            <a:r>
              <a:rPr lang="en-US" dirty="0"/>
              <a:t>, or </a:t>
            </a:r>
            <a:r>
              <a:rPr lang="en-US" dirty="0" err="1"/>
              <a:t>ZooKeeper</a:t>
            </a:r>
            <a:r>
              <a:rPr lang="en-US" dirty="0"/>
              <a:t>. </a:t>
            </a:r>
          </a:p>
          <a:p>
            <a:r>
              <a:rPr lang="en-US" dirty="0"/>
              <a:t>You must install and configure your key-value store service before creating your network. </a:t>
            </a:r>
          </a:p>
          <a:p>
            <a:r>
              <a:rPr lang="en-US" dirty="0"/>
              <a:t>Your Docker hosts (you can use multiple hosts with overlay networks) must communicate with the service you choose. </a:t>
            </a:r>
          </a:p>
          <a:p>
            <a:r>
              <a:rPr lang="en-US" dirty="0"/>
              <a:t>Each host needs to run Docker. </a:t>
            </a:r>
          </a:p>
          <a:p>
            <a:r>
              <a:rPr lang="en-US" dirty="0"/>
              <a:t>You can provision the hosts with Docker Machine.</a:t>
            </a:r>
            <a:endParaRPr lang="en-IN" dirty="0"/>
          </a:p>
        </p:txBody>
      </p:sp>
      <p:sp>
        <p:nvSpPr>
          <p:cNvPr id="3" name="Title 2">
            <a:extLst>
              <a:ext uri="{FF2B5EF4-FFF2-40B4-BE49-F238E27FC236}">
                <a16:creationId xmlns:a16="http://schemas.microsoft.com/office/drawing/2014/main" id="{76E445C5-8C28-4A31-B5EA-213BB4D2A20D}"/>
              </a:ext>
            </a:extLst>
          </p:cNvPr>
          <p:cNvSpPr>
            <a:spLocks noGrp="1"/>
          </p:cNvSpPr>
          <p:nvPr>
            <p:ph type="title"/>
          </p:nvPr>
        </p:nvSpPr>
        <p:spPr/>
        <p:txBody>
          <a:bodyPr/>
          <a:lstStyle/>
          <a:p>
            <a:r>
              <a:rPr lang="en-IN" dirty="0"/>
              <a:t>Creating an overlay network</a:t>
            </a:r>
          </a:p>
        </p:txBody>
      </p:sp>
    </p:spTree>
    <p:extLst>
      <p:ext uri="{BB962C8B-B14F-4D97-AF65-F5344CB8AC3E}">
        <p14:creationId xmlns:p14="http://schemas.microsoft.com/office/powerpoint/2010/main" val="40485529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21F1F2-6EA8-41C9-AD53-94E5AB3236A1}"/>
              </a:ext>
            </a:extLst>
          </p:cNvPr>
          <p:cNvSpPr>
            <a:spLocks noGrp="1"/>
          </p:cNvSpPr>
          <p:nvPr>
            <p:ph sz="quarter" idx="12"/>
          </p:nvPr>
        </p:nvSpPr>
        <p:spPr/>
        <p:txBody>
          <a:bodyPr>
            <a:normAutofit/>
          </a:bodyPr>
          <a:lstStyle/>
          <a:p>
            <a:r>
              <a:rPr lang="en-US" dirty="0"/>
              <a:t>Create the overlay network in a similar manner to the bridge network (network name </a:t>
            </a:r>
            <a:r>
              <a:rPr lang="en-US" dirty="0" err="1"/>
              <a:t>my_multi_host_network</a:t>
            </a:r>
            <a:r>
              <a:rPr lang="en-US" dirty="0"/>
              <a:t>):</a:t>
            </a:r>
          </a:p>
          <a:p>
            <a:r>
              <a:rPr lang="en-US" dirty="0">
                <a:solidFill>
                  <a:srgbClr val="FF0000"/>
                </a:solidFill>
              </a:rPr>
              <a:t> docker network create --driver overlay </a:t>
            </a:r>
            <a:r>
              <a:rPr lang="en-US" dirty="0" err="1">
                <a:solidFill>
                  <a:srgbClr val="FF0000"/>
                </a:solidFill>
              </a:rPr>
              <a:t>my_multi_host_network</a:t>
            </a:r>
            <a:endParaRPr lang="en-US" dirty="0">
              <a:solidFill>
                <a:srgbClr val="FF0000"/>
              </a:solidFill>
            </a:endParaRPr>
          </a:p>
          <a:p>
            <a:r>
              <a:rPr lang="en-US" dirty="0"/>
              <a:t>Launch containers on each host; make sure you specify the network name:</a:t>
            </a:r>
          </a:p>
          <a:p>
            <a:r>
              <a:rPr lang="en-US" dirty="0">
                <a:solidFill>
                  <a:srgbClr val="FF0000"/>
                </a:solidFill>
              </a:rPr>
              <a:t> docker run -</a:t>
            </a:r>
            <a:r>
              <a:rPr lang="en-US" dirty="0" err="1">
                <a:solidFill>
                  <a:srgbClr val="FF0000"/>
                </a:solidFill>
              </a:rPr>
              <a:t>itd</a:t>
            </a:r>
            <a:r>
              <a:rPr lang="en-US" dirty="0">
                <a:solidFill>
                  <a:srgbClr val="FF0000"/>
                </a:solidFill>
              </a:rPr>
              <a:t> -net=</a:t>
            </a:r>
            <a:r>
              <a:rPr lang="en-US" dirty="0" err="1">
                <a:solidFill>
                  <a:srgbClr val="FF0000"/>
                </a:solidFill>
              </a:rPr>
              <a:t>my_multi_host_network</a:t>
            </a:r>
            <a:r>
              <a:rPr lang="en-US" dirty="0">
                <a:solidFill>
                  <a:srgbClr val="FF0000"/>
                </a:solidFill>
              </a:rPr>
              <a:t> </a:t>
            </a:r>
            <a:r>
              <a:rPr lang="en-US" dirty="0" err="1">
                <a:solidFill>
                  <a:srgbClr val="FF0000"/>
                </a:solidFill>
              </a:rPr>
              <a:t>my_python_app</a:t>
            </a:r>
            <a:endParaRPr lang="en-IN" dirty="0">
              <a:solidFill>
                <a:srgbClr val="FF0000"/>
              </a:solidFill>
            </a:endParaRPr>
          </a:p>
        </p:txBody>
      </p:sp>
      <p:sp>
        <p:nvSpPr>
          <p:cNvPr id="3" name="Title 2">
            <a:extLst>
              <a:ext uri="{FF2B5EF4-FFF2-40B4-BE49-F238E27FC236}">
                <a16:creationId xmlns:a16="http://schemas.microsoft.com/office/drawing/2014/main" id="{76E445C5-8C28-4A31-B5EA-213BB4D2A20D}"/>
              </a:ext>
            </a:extLst>
          </p:cNvPr>
          <p:cNvSpPr>
            <a:spLocks noGrp="1"/>
          </p:cNvSpPr>
          <p:nvPr>
            <p:ph type="title"/>
          </p:nvPr>
        </p:nvSpPr>
        <p:spPr/>
        <p:txBody>
          <a:bodyPr/>
          <a:lstStyle/>
          <a:p>
            <a:r>
              <a:rPr lang="en-IN" dirty="0"/>
              <a:t>Creating an overlay network</a:t>
            </a:r>
          </a:p>
        </p:txBody>
      </p:sp>
    </p:spTree>
    <p:extLst>
      <p:ext uri="{BB962C8B-B14F-4D97-AF65-F5344CB8AC3E}">
        <p14:creationId xmlns:p14="http://schemas.microsoft.com/office/powerpoint/2010/main" val="142336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p>
        </p:txBody>
      </p:sp>
      <p:sp>
        <p:nvSpPr>
          <p:cNvPr id="3" name="Title 2"/>
          <p:cNvSpPr>
            <a:spLocks noGrp="1"/>
          </p:cNvSpPr>
          <p:nvPr>
            <p:ph type="title"/>
          </p:nvPr>
        </p:nvSpPr>
        <p:spPr/>
        <p:txBody>
          <a:bodyPr/>
          <a:lstStyle/>
          <a:p>
            <a:r>
              <a:rPr lang="en-IN" dirty="0"/>
              <a:t>Client Configuration</a:t>
            </a:r>
          </a:p>
        </p:txBody>
      </p:sp>
    </p:spTree>
    <p:extLst>
      <p:ext uri="{BB962C8B-B14F-4D97-AF65-F5344CB8AC3E}">
        <p14:creationId xmlns:p14="http://schemas.microsoft.com/office/powerpoint/2010/main" val="124872584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BBEA66-F6D9-4BEF-87E9-CA999B842208}"/>
              </a:ext>
            </a:extLst>
          </p:cNvPr>
          <p:cNvSpPr>
            <a:spLocks noGrp="1"/>
          </p:cNvSpPr>
          <p:nvPr>
            <p:ph sz="quarter" idx="12"/>
          </p:nvPr>
        </p:nvSpPr>
        <p:spPr/>
        <p:txBody>
          <a:bodyPr>
            <a:normAutofit fontScale="92500" lnSpcReduction="20000"/>
          </a:bodyPr>
          <a:lstStyle/>
          <a:p>
            <a:r>
              <a:rPr lang="en-IN" dirty="0"/>
              <a:t>Login to your repository use the following command with your Artifactory Cloud credentials.</a:t>
            </a:r>
          </a:p>
          <a:p>
            <a:r>
              <a:rPr lang="en-IN" dirty="0">
                <a:solidFill>
                  <a:srgbClr val="FF0000"/>
                </a:solidFill>
              </a:rPr>
              <a:t>docker login ${server-name}-{repo-name}.jfrog.io</a:t>
            </a:r>
          </a:p>
          <a:p>
            <a:r>
              <a:rPr lang="en-IN" dirty="0"/>
              <a:t>Pull an image using the following command.</a:t>
            </a:r>
          </a:p>
          <a:p>
            <a:r>
              <a:rPr lang="en-IN" dirty="0">
                <a:solidFill>
                  <a:srgbClr val="FF0000"/>
                </a:solidFill>
              </a:rPr>
              <a:t>docker pull ${server-name}-{repo-name}.jfrog.io/&lt;image name&gt;</a:t>
            </a:r>
          </a:p>
          <a:p>
            <a:r>
              <a:rPr lang="en-IN" dirty="0"/>
              <a:t>Push an image by first tagging it and then using the push command.</a:t>
            </a:r>
          </a:p>
          <a:p>
            <a:r>
              <a:rPr lang="en-IN" dirty="0">
                <a:solidFill>
                  <a:srgbClr val="FF0000"/>
                </a:solidFill>
              </a:rPr>
              <a:t>docker tag &lt;image name&gt; ${server-name}-{repo-name}.jfrog.io/&lt;image name&gt;</a:t>
            </a:r>
          </a:p>
          <a:p>
            <a:r>
              <a:rPr lang="en-IN" dirty="0">
                <a:solidFill>
                  <a:srgbClr val="FF0000"/>
                </a:solidFill>
              </a:rPr>
              <a:t>docker push ${server-name}-{repo-name}.jfrog.io/&lt;image name&gt;</a:t>
            </a:r>
          </a:p>
        </p:txBody>
      </p:sp>
      <p:sp>
        <p:nvSpPr>
          <p:cNvPr id="3" name="Title 2">
            <a:extLst>
              <a:ext uri="{FF2B5EF4-FFF2-40B4-BE49-F238E27FC236}">
                <a16:creationId xmlns:a16="http://schemas.microsoft.com/office/drawing/2014/main" id="{39F5C2E4-785A-4B15-AAEC-E1E085FD2658}"/>
              </a:ext>
            </a:extLst>
          </p:cNvPr>
          <p:cNvSpPr>
            <a:spLocks noGrp="1"/>
          </p:cNvSpPr>
          <p:nvPr>
            <p:ph type="title"/>
          </p:nvPr>
        </p:nvSpPr>
        <p:spPr/>
        <p:txBody>
          <a:bodyPr/>
          <a:lstStyle/>
          <a:p>
            <a:r>
              <a:rPr lang="en-US" dirty="0"/>
              <a:t>Getting Started with Artifactory as a Docker Registry</a:t>
            </a:r>
            <a:endParaRPr lang="en-IN" dirty="0"/>
          </a:p>
        </p:txBody>
      </p:sp>
    </p:spTree>
    <p:extLst>
      <p:ext uri="{BB962C8B-B14F-4D97-AF65-F5344CB8AC3E}">
        <p14:creationId xmlns:p14="http://schemas.microsoft.com/office/powerpoint/2010/main" val="23148231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BBEA66-F6D9-4BEF-87E9-CA999B842208}"/>
              </a:ext>
            </a:extLst>
          </p:cNvPr>
          <p:cNvSpPr>
            <a:spLocks noGrp="1"/>
          </p:cNvSpPr>
          <p:nvPr>
            <p:ph sz="quarter" idx="12"/>
          </p:nvPr>
        </p:nvSpPr>
        <p:spPr/>
        <p:txBody>
          <a:bodyPr>
            <a:normAutofit fontScale="85000" lnSpcReduction="10000"/>
          </a:bodyPr>
          <a:lstStyle/>
          <a:p>
            <a:r>
              <a:rPr lang="en-US" b="0" i="0" dirty="0">
                <a:solidFill>
                  <a:srgbClr val="172B4D"/>
                </a:solidFill>
                <a:effectLst/>
                <a:latin typeface="-apple-system"/>
              </a:rPr>
              <a:t>In this example, the Artifactory Cloud server is named </a:t>
            </a:r>
            <a:r>
              <a:rPr lang="en-US" b="1" i="0" dirty="0">
                <a:solidFill>
                  <a:srgbClr val="172B4D"/>
                </a:solidFill>
                <a:effectLst/>
                <a:latin typeface="-apple-system"/>
              </a:rPr>
              <a:t>acme</a:t>
            </a:r>
            <a:r>
              <a:rPr lang="en-US" b="0" i="0" dirty="0">
                <a:solidFill>
                  <a:srgbClr val="172B4D"/>
                </a:solidFill>
                <a:effectLst/>
                <a:latin typeface="-apple-system"/>
              </a:rPr>
              <a:t>.</a:t>
            </a:r>
            <a:endParaRPr lang="en-IN" dirty="0"/>
          </a:p>
          <a:p>
            <a:r>
              <a:rPr lang="en-IN" dirty="0"/>
              <a:t>Start by creating a virtual Docker repository called dockerv2-virtual. </a:t>
            </a:r>
          </a:p>
          <a:p>
            <a:r>
              <a:rPr lang="en-IN" dirty="0"/>
              <a:t>Pull the hello-world image</a:t>
            </a:r>
          </a:p>
          <a:p>
            <a:r>
              <a:rPr lang="en-IN" dirty="0"/>
              <a:t>docker pull hello-world</a:t>
            </a:r>
          </a:p>
          <a:p>
            <a:r>
              <a:rPr lang="en-IN" dirty="0"/>
              <a:t>Login to repository dockerv2-virtual</a:t>
            </a:r>
          </a:p>
          <a:p>
            <a:r>
              <a:rPr lang="en-IN" dirty="0"/>
              <a:t>docker login acme-dockerv2-virtual.jfrog.io</a:t>
            </a:r>
          </a:p>
          <a:p>
            <a:r>
              <a:rPr lang="en-IN" dirty="0"/>
              <a:t>Tag the hello-world image</a:t>
            </a:r>
          </a:p>
          <a:p>
            <a:r>
              <a:rPr lang="en-IN" dirty="0"/>
              <a:t>docker tag hello-world acme-dockerv2-virtual.jfrog.io/hello-world</a:t>
            </a:r>
          </a:p>
          <a:p>
            <a:r>
              <a:rPr lang="en-IN" dirty="0"/>
              <a:t>Push the tagged hello-world image to dockerv2-virtual</a:t>
            </a:r>
          </a:p>
          <a:p>
            <a:r>
              <a:rPr lang="en-IN" dirty="0"/>
              <a:t>docker push acme-dockerv2-virtual.jfrog.io/hello-world</a:t>
            </a:r>
            <a:endParaRPr lang="en-IN" dirty="0">
              <a:solidFill>
                <a:srgbClr val="FF0000"/>
              </a:solidFill>
            </a:endParaRPr>
          </a:p>
        </p:txBody>
      </p:sp>
      <p:sp>
        <p:nvSpPr>
          <p:cNvPr id="3" name="Title 2">
            <a:extLst>
              <a:ext uri="{FF2B5EF4-FFF2-40B4-BE49-F238E27FC236}">
                <a16:creationId xmlns:a16="http://schemas.microsoft.com/office/drawing/2014/main" id="{39F5C2E4-785A-4B15-AAEC-E1E085FD2658}"/>
              </a:ext>
            </a:extLst>
          </p:cNvPr>
          <p:cNvSpPr>
            <a:spLocks noGrp="1"/>
          </p:cNvSpPr>
          <p:nvPr>
            <p:ph type="title"/>
          </p:nvPr>
        </p:nvSpPr>
        <p:spPr/>
        <p:txBody>
          <a:bodyPr/>
          <a:lstStyle/>
          <a:p>
            <a:r>
              <a:rPr lang="en-US" dirty="0"/>
              <a:t>Getting Started with Artifactory as a Docker Registry</a:t>
            </a:r>
            <a:endParaRPr lang="en-IN" dirty="0"/>
          </a:p>
        </p:txBody>
      </p:sp>
    </p:spTree>
    <p:extLst>
      <p:ext uri="{BB962C8B-B14F-4D97-AF65-F5344CB8AC3E}">
        <p14:creationId xmlns:p14="http://schemas.microsoft.com/office/powerpoint/2010/main" val="169820958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ubernetes docker container orchest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19200"/>
            <a:ext cx="7239000" cy="534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214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p>
        </p:txBody>
      </p:sp>
      <p:sp>
        <p:nvSpPr>
          <p:cNvPr id="3" name="Content Placeholder 2"/>
          <p:cNvSpPr>
            <a:spLocks noGrp="1"/>
          </p:cNvSpPr>
          <p:nvPr>
            <p:ph sz="quarter" idx="12"/>
          </p:nvPr>
        </p:nvSpPr>
        <p:spPr/>
        <p:txBody>
          <a:bodyPr>
            <a:normAutofit fontScale="92500"/>
          </a:bodyPr>
          <a:lstStyle/>
          <a:p>
            <a:r>
              <a:rPr lang="en-US" dirty="0"/>
              <a:t>Docker Swarm is Docker’s native feature to support clustering of Docker machines. </a:t>
            </a:r>
          </a:p>
          <a:p>
            <a:r>
              <a:rPr lang="en-US" dirty="0"/>
              <a:t>This enables multiple machines running Docker Engine to participate in a cluster, called Swarm. </a:t>
            </a:r>
          </a:p>
          <a:p>
            <a:r>
              <a:rPr lang="en-US" dirty="0"/>
              <a:t>The Docker engines contributing to a Swarm are said to be running in Swarm mode. </a:t>
            </a:r>
          </a:p>
          <a:p>
            <a:r>
              <a:rPr lang="en-US" dirty="0"/>
              <a:t>Machines enter into the Swarm mode by either initializing a new swarm or by joining an existing swarm. </a:t>
            </a:r>
          </a:p>
          <a:p>
            <a:r>
              <a:rPr lang="en-US" dirty="0"/>
              <a:t>To the end user the swarm would seem like a single machine. </a:t>
            </a:r>
          </a:p>
          <a:p>
            <a:r>
              <a:rPr lang="en-US" dirty="0"/>
              <a:t>A Docker engine participating in a swarm is called a node</a:t>
            </a:r>
            <a:endParaRPr lang="en-IN" dirty="0"/>
          </a:p>
        </p:txBody>
      </p:sp>
    </p:spTree>
    <p:extLst>
      <p:ext uri="{BB962C8B-B14F-4D97-AF65-F5344CB8AC3E}">
        <p14:creationId xmlns:p14="http://schemas.microsoft.com/office/powerpoint/2010/main" val="5226826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p>
        </p:txBody>
      </p:sp>
      <p:sp>
        <p:nvSpPr>
          <p:cNvPr id="3" name="Content Placeholder 2"/>
          <p:cNvSpPr>
            <a:spLocks noGrp="1"/>
          </p:cNvSpPr>
          <p:nvPr>
            <p:ph sz="quarter" idx="12"/>
          </p:nvPr>
        </p:nvSpPr>
        <p:spPr/>
        <p:txBody>
          <a:bodyPr>
            <a:normAutofit fontScale="85000" lnSpcReduction="20000"/>
          </a:bodyPr>
          <a:lstStyle/>
          <a:p>
            <a:r>
              <a:rPr lang="en-US" dirty="0"/>
              <a:t>. A node can either be a manager node or a worker node. </a:t>
            </a:r>
          </a:p>
          <a:p>
            <a:r>
              <a:rPr lang="en-US" dirty="0"/>
              <a:t>The manager node performs cluster management and orchestration while the worker nodes perform tasks allocated by the manager.</a:t>
            </a:r>
          </a:p>
          <a:p>
            <a:r>
              <a:rPr lang="en-US" dirty="0"/>
              <a:t>A manager node itself, unless configured otherwise, is also be a worker node. </a:t>
            </a:r>
          </a:p>
          <a:p>
            <a:r>
              <a:rPr lang="en-US" dirty="0"/>
              <a:t>The central entity in the Docker Swarm infrastructure is called a service. </a:t>
            </a:r>
          </a:p>
          <a:p>
            <a:r>
              <a:rPr lang="en-US" dirty="0"/>
              <a:t>A Docker swarm executes services. The user submits a service to the manager node to deploy and execute. </a:t>
            </a:r>
          </a:p>
          <a:p>
            <a:r>
              <a:rPr lang="en-US" dirty="0"/>
              <a:t>A service is made up of many tasks. A task is the most basic work unit in a Swarm. </a:t>
            </a:r>
          </a:p>
          <a:p>
            <a:r>
              <a:rPr lang="en-US" dirty="0"/>
              <a:t>A task is allocated to each worker node b the manager node.</a:t>
            </a:r>
          </a:p>
        </p:txBody>
      </p:sp>
    </p:spTree>
    <p:extLst>
      <p:ext uri="{BB962C8B-B14F-4D97-AF65-F5344CB8AC3E}">
        <p14:creationId xmlns:p14="http://schemas.microsoft.com/office/powerpoint/2010/main" val="39188986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Docker Swarm</a:t>
            </a:r>
            <a:br>
              <a:rPr lang="en-IN" dirty="0"/>
            </a:br>
            <a:endParaRPr lang="en-IN" dirty="0"/>
          </a:p>
        </p:txBody>
      </p:sp>
      <p:sp>
        <p:nvSpPr>
          <p:cNvPr id="3" name="Content Placeholder 2"/>
          <p:cNvSpPr>
            <a:spLocks noGrp="1"/>
          </p:cNvSpPr>
          <p:nvPr>
            <p:ph sz="quarter" idx="12"/>
          </p:nvPr>
        </p:nvSpPr>
        <p:spPr/>
        <p:txBody>
          <a:bodyPr>
            <a:normAutofit fontScale="85000" lnSpcReduction="20000"/>
          </a:bodyPr>
          <a:lstStyle/>
          <a:p>
            <a:r>
              <a:rPr lang="en-US" dirty="0"/>
              <a:t>The Docker ecosystem consists of tools from development to production deployment frameworks. </a:t>
            </a:r>
          </a:p>
          <a:p>
            <a:r>
              <a:rPr lang="en-US" dirty="0"/>
              <a:t>In that list, </a:t>
            </a:r>
            <a:r>
              <a:rPr lang="en-US" dirty="0" err="1"/>
              <a:t>docker</a:t>
            </a:r>
            <a:r>
              <a:rPr lang="en-US" dirty="0"/>
              <a:t> swarm fits into cluster management.</a:t>
            </a:r>
          </a:p>
          <a:p>
            <a:r>
              <a:rPr lang="en-US" dirty="0"/>
              <a:t> A mix of </a:t>
            </a:r>
            <a:r>
              <a:rPr lang="en-US" dirty="0" err="1"/>
              <a:t>docker</a:t>
            </a:r>
            <a:r>
              <a:rPr lang="en-US" dirty="0"/>
              <a:t>-compose, swarm, overlay network and a good service discovery tool such as </a:t>
            </a:r>
            <a:r>
              <a:rPr lang="en-US" dirty="0" err="1"/>
              <a:t>etcd</a:t>
            </a:r>
            <a:r>
              <a:rPr lang="en-US" dirty="0"/>
              <a:t> or consul can be used for managing a cluster of Docker containers.</a:t>
            </a:r>
          </a:p>
          <a:p>
            <a:r>
              <a:rPr lang="en-US" dirty="0"/>
              <a:t>Docker swarm is still maturing in terms of functionalities when compared to other open-source container cluster management tools. </a:t>
            </a:r>
          </a:p>
          <a:p>
            <a:r>
              <a:rPr lang="en-US" dirty="0"/>
              <a:t>Considering the vast </a:t>
            </a:r>
            <a:r>
              <a:rPr lang="en-US" dirty="0" err="1"/>
              <a:t>docker</a:t>
            </a:r>
            <a:r>
              <a:rPr lang="en-US" dirty="0"/>
              <a:t> contributors, it won’t be so long for </a:t>
            </a:r>
            <a:r>
              <a:rPr lang="en-US" dirty="0" err="1"/>
              <a:t>docker</a:t>
            </a:r>
            <a:r>
              <a:rPr lang="en-US" dirty="0"/>
              <a:t> swarm to have all the best functionalities other tools possess. </a:t>
            </a:r>
          </a:p>
          <a:p>
            <a:r>
              <a:rPr lang="en-US" dirty="0"/>
              <a:t>Docker has documented a good production plan for using </a:t>
            </a:r>
            <a:r>
              <a:rPr lang="en-US" dirty="0" err="1"/>
              <a:t>docker</a:t>
            </a:r>
            <a:r>
              <a:rPr lang="en-US" dirty="0"/>
              <a:t> swarm in production.</a:t>
            </a:r>
            <a:endParaRPr lang="en-IN" dirty="0"/>
          </a:p>
        </p:txBody>
      </p:sp>
    </p:spTree>
    <p:extLst>
      <p:ext uri="{BB962C8B-B14F-4D97-AF65-F5344CB8AC3E}">
        <p14:creationId xmlns:p14="http://schemas.microsoft.com/office/powerpoint/2010/main" val="118872948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ocker swarm clus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97" y="1600200"/>
            <a:ext cx="8627973" cy="450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23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A4009-7267-4B87-AAFB-9F3225C6B850}"/>
              </a:ext>
            </a:extLst>
          </p:cNvPr>
          <p:cNvPicPr>
            <a:picLocks noChangeAspect="1"/>
          </p:cNvPicPr>
          <p:nvPr/>
        </p:nvPicPr>
        <p:blipFill>
          <a:blip r:embed="rId2"/>
          <a:stretch>
            <a:fillRect/>
          </a:stretch>
        </p:blipFill>
        <p:spPr>
          <a:xfrm>
            <a:off x="0" y="1143000"/>
            <a:ext cx="9144000" cy="5930484"/>
          </a:xfrm>
          <a:prstGeom prst="rect">
            <a:avLst/>
          </a:prstGeom>
        </p:spPr>
      </p:pic>
    </p:spTree>
    <p:extLst>
      <p:ext uri="{BB962C8B-B14F-4D97-AF65-F5344CB8AC3E}">
        <p14:creationId xmlns:p14="http://schemas.microsoft.com/office/powerpoint/2010/main" val="104902155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6BAEB-3B70-489D-A6DB-8FF35B16A01A}"/>
              </a:ext>
            </a:extLst>
          </p:cNvPr>
          <p:cNvPicPr>
            <a:picLocks noChangeAspect="1"/>
          </p:cNvPicPr>
          <p:nvPr/>
        </p:nvPicPr>
        <p:blipFill rotWithShape="1">
          <a:blip r:embed="rId2"/>
          <a:srcRect b="11111"/>
          <a:stretch/>
        </p:blipFill>
        <p:spPr>
          <a:xfrm>
            <a:off x="-25924" y="1295400"/>
            <a:ext cx="9144000" cy="4572000"/>
          </a:xfrm>
          <a:prstGeom prst="rect">
            <a:avLst/>
          </a:prstGeom>
        </p:spPr>
      </p:pic>
    </p:spTree>
    <p:extLst>
      <p:ext uri="{BB962C8B-B14F-4D97-AF65-F5344CB8AC3E}">
        <p14:creationId xmlns:p14="http://schemas.microsoft.com/office/powerpoint/2010/main" val="788048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AE8E23-2EC4-403E-BB78-A1AA9780DD0D}"/>
              </a:ext>
            </a:extLst>
          </p:cNvPr>
          <p:cNvPicPr>
            <a:picLocks noChangeAspect="1"/>
          </p:cNvPicPr>
          <p:nvPr/>
        </p:nvPicPr>
        <p:blipFill rotWithShape="1">
          <a:blip r:embed="rId2"/>
          <a:srcRect b="9630"/>
          <a:stretch/>
        </p:blipFill>
        <p:spPr>
          <a:xfrm>
            <a:off x="-18854" y="1219200"/>
            <a:ext cx="9144000" cy="4648200"/>
          </a:xfrm>
          <a:prstGeom prst="rect">
            <a:avLst/>
          </a:prstGeom>
        </p:spPr>
      </p:pic>
    </p:spTree>
    <p:extLst>
      <p:ext uri="{BB962C8B-B14F-4D97-AF65-F5344CB8AC3E}">
        <p14:creationId xmlns:p14="http://schemas.microsoft.com/office/powerpoint/2010/main" val="2502209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a:t>Client Configuration</a:t>
            </a:r>
          </a:p>
        </p:txBody>
      </p:sp>
    </p:spTree>
    <p:extLst>
      <p:ext uri="{BB962C8B-B14F-4D97-AF65-F5344CB8AC3E}">
        <p14:creationId xmlns:p14="http://schemas.microsoft.com/office/powerpoint/2010/main" val="197087068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8D8B39-778E-4E69-93AE-605C337804BC}"/>
              </a:ext>
            </a:extLst>
          </p:cNvPr>
          <p:cNvPicPr>
            <a:picLocks noChangeAspect="1"/>
          </p:cNvPicPr>
          <p:nvPr/>
        </p:nvPicPr>
        <p:blipFill rotWithShape="1">
          <a:blip r:embed="rId2"/>
          <a:srcRect b="9630"/>
          <a:stretch/>
        </p:blipFill>
        <p:spPr>
          <a:xfrm>
            <a:off x="0" y="1371600"/>
            <a:ext cx="9144000" cy="4648200"/>
          </a:xfrm>
          <a:prstGeom prst="rect">
            <a:avLst/>
          </a:prstGeom>
        </p:spPr>
      </p:pic>
    </p:spTree>
    <p:extLst>
      <p:ext uri="{BB962C8B-B14F-4D97-AF65-F5344CB8AC3E}">
        <p14:creationId xmlns:p14="http://schemas.microsoft.com/office/powerpoint/2010/main" val="23402047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90112-18E0-49BA-A92D-C0AE0E9A9632}"/>
              </a:ext>
            </a:extLst>
          </p:cNvPr>
          <p:cNvPicPr>
            <a:picLocks noChangeAspect="1"/>
          </p:cNvPicPr>
          <p:nvPr/>
        </p:nvPicPr>
        <p:blipFill rotWithShape="1">
          <a:blip r:embed="rId2"/>
          <a:srcRect b="60370"/>
          <a:stretch/>
        </p:blipFill>
        <p:spPr>
          <a:xfrm>
            <a:off x="0" y="1066800"/>
            <a:ext cx="9144000" cy="2038350"/>
          </a:xfrm>
          <a:prstGeom prst="rect">
            <a:avLst/>
          </a:prstGeom>
        </p:spPr>
      </p:pic>
      <p:pic>
        <p:nvPicPr>
          <p:cNvPr id="5" name="Picture 4">
            <a:extLst>
              <a:ext uri="{FF2B5EF4-FFF2-40B4-BE49-F238E27FC236}">
                <a16:creationId xmlns:a16="http://schemas.microsoft.com/office/drawing/2014/main" id="{44703FB8-975A-421A-9F23-27B6086086A5}"/>
              </a:ext>
            </a:extLst>
          </p:cNvPr>
          <p:cNvPicPr>
            <a:picLocks noChangeAspect="1"/>
          </p:cNvPicPr>
          <p:nvPr/>
        </p:nvPicPr>
        <p:blipFill rotWithShape="1">
          <a:blip r:embed="rId3"/>
          <a:srcRect l="112" t="-56128" r="-112" b="56128"/>
          <a:stretch/>
        </p:blipFill>
        <p:spPr>
          <a:xfrm>
            <a:off x="0" y="845466"/>
            <a:ext cx="9144000" cy="5143500"/>
          </a:xfrm>
          <a:prstGeom prst="rect">
            <a:avLst/>
          </a:prstGeom>
        </p:spPr>
      </p:pic>
      <p:sp>
        <p:nvSpPr>
          <p:cNvPr id="6" name="Title 5">
            <a:extLst>
              <a:ext uri="{FF2B5EF4-FFF2-40B4-BE49-F238E27FC236}">
                <a16:creationId xmlns:a16="http://schemas.microsoft.com/office/drawing/2014/main" id="{CB946F12-CAAF-4584-B59D-2A53942878DF}"/>
              </a:ext>
            </a:extLst>
          </p:cNvPr>
          <p:cNvSpPr>
            <a:spLocks noGrp="1"/>
          </p:cNvSpPr>
          <p:nvPr>
            <p:ph type="title"/>
          </p:nvPr>
        </p:nvSpPr>
        <p:spPr/>
        <p:txBody>
          <a:bodyPr/>
          <a:lstStyle/>
          <a:p>
            <a:r>
              <a:rPr lang="en-IN" dirty="0"/>
              <a:t>Docker Swarm Steps</a:t>
            </a:r>
          </a:p>
        </p:txBody>
      </p:sp>
    </p:spTree>
    <p:extLst>
      <p:ext uri="{BB962C8B-B14F-4D97-AF65-F5344CB8AC3E}">
        <p14:creationId xmlns:p14="http://schemas.microsoft.com/office/powerpoint/2010/main" val="5154661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64" b="5185"/>
          <a:stretch/>
        </p:blipFill>
        <p:spPr>
          <a:xfrm>
            <a:off x="11502" y="1295400"/>
            <a:ext cx="9144000" cy="4724400"/>
          </a:xfrm>
          <a:prstGeom prst="rect">
            <a:avLst/>
          </a:prstGeom>
        </p:spPr>
      </p:pic>
    </p:spTree>
    <p:extLst>
      <p:ext uri="{BB962C8B-B14F-4D97-AF65-F5344CB8AC3E}">
        <p14:creationId xmlns:p14="http://schemas.microsoft.com/office/powerpoint/2010/main" val="32553572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AC91-4AE5-4C49-9AC2-513AF63DB31F}"/>
              </a:ext>
            </a:extLst>
          </p:cNvPr>
          <p:cNvSpPr>
            <a:spLocks noGrp="1"/>
          </p:cNvSpPr>
          <p:nvPr>
            <p:ph type="title"/>
          </p:nvPr>
        </p:nvSpPr>
        <p:spPr/>
        <p:txBody>
          <a:bodyPr/>
          <a:lstStyle/>
          <a:p>
            <a:r>
              <a:rPr lang="en-IN" dirty="0"/>
              <a:t>What is Kubernetes?</a:t>
            </a:r>
          </a:p>
        </p:txBody>
      </p:sp>
      <p:sp>
        <p:nvSpPr>
          <p:cNvPr id="3" name="Content Placeholder 2">
            <a:extLst>
              <a:ext uri="{FF2B5EF4-FFF2-40B4-BE49-F238E27FC236}">
                <a16:creationId xmlns:a16="http://schemas.microsoft.com/office/drawing/2014/main" id="{FA41E3AE-E176-491D-A594-E92049432F8A}"/>
              </a:ext>
            </a:extLst>
          </p:cNvPr>
          <p:cNvSpPr>
            <a:spLocks noGrp="1"/>
          </p:cNvSpPr>
          <p:nvPr>
            <p:ph sz="quarter" idx="12"/>
          </p:nvPr>
        </p:nvSpPr>
        <p:spPr/>
        <p:txBody>
          <a:bodyPr>
            <a:normAutofit fontScale="92500"/>
          </a:bodyPr>
          <a:lstStyle/>
          <a:p>
            <a:r>
              <a:rPr lang="en-US" dirty="0"/>
              <a:t>Kubernetes is a portable, extensible, open-source platform for managing containerized workloads and services, that facilitates both declarative configuration and automation. </a:t>
            </a:r>
          </a:p>
          <a:p>
            <a:r>
              <a:rPr lang="en-US" dirty="0"/>
              <a:t>It has a large, rapidly growing ecosystem. Kubernetes services, support, and tools are widely available.</a:t>
            </a:r>
          </a:p>
          <a:p>
            <a:r>
              <a:rPr lang="en-US" dirty="0"/>
              <a:t>The name Kubernetes originates from Greek, meaning helmsman or pilot. </a:t>
            </a:r>
          </a:p>
          <a:p>
            <a:r>
              <a:rPr lang="en-US" dirty="0"/>
              <a:t>Google open-sourced the Kubernetes project in 2014.</a:t>
            </a:r>
          </a:p>
          <a:p>
            <a:r>
              <a:rPr lang="en-US" dirty="0"/>
              <a:t>Kubernetes combines over 15 years of Google's experience running production workloads at scale with best-of-breed ideas and practices from the community.</a:t>
            </a:r>
            <a:endParaRPr lang="en-IN" dirty="0"/>
          </a:p>
        </p:txBody>
      </p:sp>
    </p:spTree>
    <p:extLst>
      <p:ext uri="{BB962C8B-B14F-4D97-AF65-F5344CB8AC3E}">
        <p14:creationId xmlns:p14="http://schemas.microsoft.com/office/powerpoint/2010/main" val="10203911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p>
          <a:p>
            <a:r>
              <a:rPr lang="en-US" dirty="0"/>
              <a:t>Download from </a:t>
            </a:r>
          </a:p>
          <a:p>
            <a:r>
              <a:rPr lang="en-US" dirty="0">
                <a:hlinkClick r:id="rId2"/>
              </a:rPr>
              <a:t>https://github.com/kubernetes/minikube</a:t>
            </a:r>
            <a:endParaRPr lang="en-US" dirty="0"/>
          </a:p>
          <a:p>
            <a:r>
              <a:rPr lang="en-US" dirty="0"/>
              <a:t>Under curl - windows</a:t>
            </a:r>
          </a:p>
          <a:p>
            <a:r>
              <a:rPr lang="en-US" dirty="0">
                <a:hlinkClick r:id="rId3"/>
              </a:rPr>
              <a:t>https://kubernetes.io/docs/tasks/tools/install-kubectl/#install-kubectl</a:t>
            </a:r>
            <a:endParaRPr lang="en-US" dirty="0"/>
          </a:p>
          <a:p>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6707" y="990600"/>
            <a:ext cx="3541354" cy="523220"/>
          </a:xfrm>
          <a:prstGeom prst="rect">
            <a:avLst/>
          </a:prstGeom>
        </p:spPr>
        <p:txBody>
          <a:bodyPr wrap="none">
            <a:spAutoFit/>
          </a:bodyPr>
          <a:lstStyle/>
          <a:p>
            <a:pPr algn="just"/>
            <a:r>
              <a:rPr lang="en-IN" sz="2800" b="1" dirty="0">
                <a:solidFill>
                  <a:srgbClr val="222222"/>
                </a:solidFill>
                <a:latin typeface="Noto Serif"/>
              </a:rPr>
              <a:t>What is Kubernetes</a:t>
            </a:r>
            <a:endParaRPr lang="en-IN" sz="2800" b="0" i="0" dirty="0">
              <a:solidFill>
                <a:srgbClr val="333333"/>
              </a:solidFill>
              <a:effectLst/>
              <a:latin typeface="Noto Serif"/>
            </a:endParaRPr>
          </a:p>
        </p:txBody>
      </p:sp>
      <p:pic>
        <p:nvPicPr>
          <p:cNvPr id="1026" name="Picture 2" descr="What is Kubernet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683" y="1859391"/>
            <a:ext cx="5105400" cy="47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640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a:t>.</a:t>
            </a:r>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58181-D106-49B7-98F8-98C2B671FFFF}"/>
              </a:ext>
            </a:extLst>
          </p:cNvPr>
          <p:cNvSpPr>
            <a:spLocks noGrp="1"/>
          </p:cNvSpPr>
          <p:nvPr>
            <p:ph sz="quarter" idx="12"/>
          </p:nvPr>
        </p:nvSpPr>
        <p:spPr/>
        <p:txBody>
          <a:bodyPr>
            <a:normAutofit fontScale="92500" lnSpcReduction="10000"/>
          </a:bodyPr>
          <a:lstStyle/>
          <a:p>
            <a:r>
              <a:rPr lang="en-US" dirty="0"/>
              <a:t>Kubernetes can run on-premises bare metal, OpenStack, public clouds Google, Azure, AWS, etc.</a:t>
            </a:r>
          </a:p>
          <a:p>
            <a:r>
              <a:rPr lang="en-US" dirty="0"/>
              <a:t>Helps you to avoid vendor lock issues as it can use any vendor-specific APIs or services except where Kubernetes provides an abstraction, e.g., load balancer and storage.</a:t>
            </a:r>
          </a:p>
          <a:p>
            <a:r>
              <a:rPr lang="en-US" dirty="0"/>
              <a:t>Containerization using </a:t>
            </a:r>
            <a:r>
              <a:rPr lang="en-US" dirty="0" err="1"/>
              <a:t>kubernetes</a:t>
            </a:r>
            <a:r>
              <a:rPr lang="en-US" dirty="0"/>
              <a:t> allows package software to serve these goals. It will enable applications that need to be released and updated without any downtime.</a:t>
            </a:r>
          </a:p>
          <a:p>
            <a:r>
              <a:rPr lang="en-US" dirty="0"/>
              <a:t>Kubernetes allows you to assure those containerized applications run where and when you want and helps you to find resources and tools which you want to work.</a:t>
            </a:r>
            <a:endParaRPr lang="en-IN" dirty="0"/>
          </a:p>
        </p:txBody>
      </p:sp>
      <p:sp>
        <p:nvSpPr>
          <p:cNvPr id="3" name="Title 2">
            <a:extLst>
              <a:ext uri="{FF2B5EF4-FFF2-40B4-BE49-F238E27FC236}">
                <a16:creationId xmlns:a16="http://schemas.microsoft.com/office/drawing/2014/main" id="{35379319-E0FE-4C1E-B3FD-4DF80ED9A74B}"/>
              </a:ext>
            </a:extLst>
          </p:cNvPr>
          <p:cNvSpPr>
            <a:spLocks noGrp="1"/>
          </p:cNvSpPr>
          <p:nvPr>
            <p:ph type="title"/>
          </p:nvPr>
        </p:nvSpPr>
        <p:spPr/>
        <p:txBody>
          <a:bodyPr/>
          <a:lstStyle/>
          <a:p>
            <a:r>
              <a:rPr lang="en-IN" dirty="0"/>
              <a:t>Why use Kubernetes?</a:t>
            </a:r>
          </a:p>
        </p:txBody>
      </p:sp>
    </p:spTree>
    <p:extLst>
      <p:ext uri="{BB962C8B-B14F-4D97-AF65-F5344CB8AC3E}">
        <p14:creationId xmlns:p14="http://schemas.microsoft.com/office/powerpoint/2010/main" val="35738008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75890-A4E0-4A4E-9BC1-E71B54595B8B}"/>
              </a:ext>
            </a:extLst>
          </p:cNvPr>
          <p:cNvSpPr>
            <a:spLocks noGrp="1"/>
          </p:cNvSpPr>
          <p:nvPr>
            <p:ph sz="quarter" idx="12"/>
          </p:nvPr>
        </p:nvSpPr>
        <p:spPr/>
        <p:txBody>
          <a:bodyPr/>
          <a:lstStyle/>
          <a:p>
            <a:r>
              <a:rPr lang="en-US" dirty="0"/>
              <a:t>Kubernetes is the Linux kernel which is used for distributed systems. </a:t>
            </a:r>
          </a:p>
          <a:p>
            <a:r>
              <a:rPr lang="en-US" dirty="0"/>
              <a:t>It helps you to be abstract the underlying hardware of the nodes(servers) and offers a consistent interface for applications that consume the shared pool of resources.</a:t>
            </a:r>
            <a:endParaRPr lang="en-IN" dirty="0"/>
          </a:p>
        </p:txBody>
      </p:sp>
      <p:sp>
        <p:nvSpPr>
          <p:cNvPr id="3" name="Title 2">
            <a:extLst>
              <a:ext uri="{FF2B5EF4-FFF2-40B4-BE49-F238E27FC236}">
                <a16:creationId xmlns:a16="http://schemas.microsoft.com/office/drawing/2014/main" id="{EF4A5A42-E361-499D-A692-6C975C9C6F34}"/>
              </a:ext>
            </a:extLst>
          </p:cNvPr>
          <p:cNvSpPr>
            <a:spLocks noGrp="1"/>
          </p:cNvSpPr>
          <p:nvPr>
            <p:ph type="title"/>
          </p:nvPr>
        </p:nvSpPr>
        <p:spPr/>
        <p:txBody>
          <a:bodyPr/>
          <a:lstStyle/>
          <a:p>
            <a:r>
              <a:rPr lang="en-US" dirty="0"/>
              <a:t>What task are performed by Kubernetes?</a:t>
            </a:r>
            <a:endParaRPr lang="en-IN" dirty="0"/>
          </a:p>
        </p:txBody>
      </p:sp>
    </p:spTree>
    <p:extLst>
      <p:ext uri="{BB962C8B-B14F-4D97-AF65-F5344CB8AC3E}">
        <p14:creationId xmlns:p14="http://schemas.microsoft.com/office/powerpoint/2010/main" val="278377589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llenges without Container Orchestration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46" y="1981200"/>
            <a:ext cx="8763000" cy="4238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 is the need for Container Orchestration?</a:t>
            </a:r>
            <a:br>
              <a:rPr lang="en-US" b="0" dirty="0"/>
            </a:br>
            <a:endParaRPr lang="en-IN" dirty="0"/>
          </a:p>
        </p:txBody>
      </p:sp>
    </p:spTree>
    <p:extLst>
      <p:ext uri="{BB962C8B-B14F-4D97-AF65-F5344CB8AC3E}">
        <p14:creationId xmlns:p14="http://schemas.microsoft.com/office/powerpoint/2010/main" val="217126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a:t>Client Configuration</a:t>
            </a:r>
          </a:p>
        </p:txBody>
      </p:sp>
    </p:spTree>
    <p:extLst>
      <p:ext uri="{BB962C8B-B14F-4D97-AF65-F5344CB8AC3E}">
        <p14:creationId xmlns:p14="http://schemas.microsoft.com/office/powerpoint/2010/main" val="273119036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81000" y="1219200"/>
          <a:ext cx="8382001" cy="5257801"/>
        </p:xfrm>
        <a:graphic>
          <a:graphicData uri="http://schemas.openxmlformats.org/drawingml/2006/table">
            <a:tbl>
              <a:tblPr/>
              <a:tblGrid>
                <a:gridCol w="1391921">
                  <a:extLst>
                    <a:ext uri="{9D8B030D-6E8A-4147-A177-3AD203B41FA5}">
                      <a16:colId xmlns:a16="http://schemas.microsoft.com/office/drawing/2014/main" val="20000"/>
                    </a:ext>
                  </a:extLst>
                </a:gridCol>
                <a:gridCol w="3302000">
                  <a:extLst>
                    <a:ext uri="{9D8B030D-6E8A-4147-A177-3AD203B41FA5}">
                      <a16:colId xmlns:a16="http://schemas.microsoft.com/office/drawing/2014/main" val="20001"/>
                    </a:ext>
                  </a:extLst>
                </a:gridCol>
                <a:gridCol w="3688080">
                  <a:extLst>
                    <a:ext uri="{9D8B030D-6E8A-4147-A177-3AD203B41FA5}">
                      <a16:colId xmlns:a16="http://schemas.microsoft.com/office/drawing/2014/main" val="20002"/>
                    </a:ext>
                  </a:extLst>
                </a:gridCol>
              </a:tblGrid>
              <a:tr h="340783">
                <a:tc>
                  <a:txBody>
                    <a:bodyPr/>
                    <a:lstStyle/>
                    <a:p>
                      <a:pPr algn="ctr"/>
                      <a:r>
                        <a:rPr lang="en-IN" sz="1400" b="1">
                          <a:effectLst/>
                        </a:rPr>
                        <a:t>Features</a:t>
                      </a:r>
                      <a:endParaRPr lang="en-IN" sz="1400">
                        <a:effectLst/>
                      </a:endParaRPr>
                    </a:p>
                  </a:txBody>
                  <a:tcPr marL="18613" marR="44670" marT="22335" marB="22335" anchor="ctr">
                    <a:lnL>
                      <a:noFill/>
                    </a:lnL>
                    <a:lnR>
                      <a:noFill/>
                    </a:lnR>
                    <a:lnT>
                      <a:noFill/>
                    </a:lnT>
                    <a:lnB>
                      <a:noFill/>
                    </a:lnB>
                    <a:solidFill>
                      <a:srgbClr val="008DD9"/>
                    </a:solidFill>
                  </a:tcPr>
                </a:tc>
                <a:tc>
                  <a:txBody>
                    <a:bodyPr/>
                    <a:lstStyle/>
                    <a:p>
                      <a:pPr algn="ctr"/>
                      <a:r>
                        <a:rPr lang="en-IN" sz="1400" b="1">
                          <a:effectLst/>
                        </a:rPr>
                        <a:t>Kubernetes</a:t>
                      </a:r>
                      <a:endParaRPr lang="en-IN" sz="1400">
                        <a:effectLst/>
                      </a:endParaRPr>
                    </a:p>
                  </a:txBody>
                  <a:tcPr marL="18613" marR="44670" marT="22335" marB="22335" anchor="ctr">
                    <a:lnL>
                      <a:noFill/>
                    </a:lnL>
                    <a:lnR>
                      <a:noFill/>
                    </a:lnR>
                    <a:lnT>
                      <a:noFill/>
                    </a:lnT>
                    <a:lnB>
                      <a:noFill/>
                    </a:lnB>
                    <a:solidFill>
                      <a:srgbClr val="008DD9"/>
                    </a:solidFill>
                  </a:tcPr>
                </a:tc>
                <a:tc>
                  <a:txBody>
                    <a:bodyPr/>
                    <a:lstStyle/>
                    <a:p>
                      <a:pPr algn="ctr"/>
                      <a:r>
                        <a:rPr lang="en-IN" sz="1400" b="1">
                          <a:effectLst/>
                        </a:rPr>
                        <a:t>Docker Swarm</a:t>
                      </a:r>
                      <a:endParaRPr lang="en-IN" sz="1400">
                        <a:effectLst/>
                      </a:endParaRPr>
                    </a:p>
                  </a:txBody>
                  <a:tcPr marL="18613" marR="44670" marT="22335" marB="22335" anchor="ctr">
                    <a:lnL>
                      <a:noFill/>
                    </a:lnL>
                    <a:lnR>
                      <a:noFill/>
                    </a:lnR>
                    <a:lnT>
                      <a:noFill/>
                    </a:lnT>
                    <a:lnB>
                      <a:noFill/>
                    </a:lnB>
                    <a:solidFill>
                      <a:srgbClr val="008DD9"/>
                    </a:solidFill>
                  </a:tcPr>
                </a:tc>
                <a:extLst>
                  <a:ext uri="{0D108BD9-81ED-4DB2-BD59-A6C34878D82A}">
                    <a16:rowId xmlns:a16="http://schemas.microsoft.com/office/drawing/2014/main" val="10000"/>
                  </a:ext>
                </a:extLst>
              </a:tr>
              <a:tr h="632883">
                <a:tc>
                  <a:txBody>
                    <a:bodyPr/>
                    <a:lstStyle/>
                    <a:p>
                      <a:pPr algn="ctr"/>
                      <a:r>
                        <a:rPr lang="en-IN" sz="1400" b="1">
                          <a:effectLst/>
                        </a:rPr>
                        <a:t>Installation &amp; Cluster Config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Setup is very complicated, but once installed cluster is robust.</a:t>
                      </a:r>
                    </a:p>
                  </a:txBody>
                  <a:tcPr marL="14890" marR="44670" marT="22335" marB="22335" anchor="ctr">
                    <a:lnL>
                      <a:noFill/>
                    </a:lnL>
                    <a:lnR>
                      <a:noFill/>
                    </a:lnR>
                    <a:lnT>
                      <a:noFill/>
                    </a:lnT>
                    <a:lnB>
                      <a:noFill/>
                    </a:lnB>
                  </a:tcPr>
                </a:tc>
                <a:tc>
                  <a:txBody>
                    <a:bodyPr/>
                    <a:lstStyle/>
                    <a:p>
                      <a:pPr algn="ctr"/>
                      <a:r>
                        <a:rPr lang="en-US" sz="1400">
                          <a:effectLst/>
                        </a:rPr>
                        <a:t>Installation is very simple, but the cluster is not robust.</a:t>
                      </a:r>
                    </a:p>
                  </a:txBody>
                  <a:tcPr marL="14890" marR="44670" marT="22335" marB="22335" anchor="ctr">
                    <a:lnL>
                      <a:noFill/>
                    </a:lnL>
                    <a:lnR>
                      <a:noFill/>
                    </a:lnR>
                    <a:lnT>
                      <a:noFill/>
                    </a:lnT>
                    <a:lnB>
                      <a:noFill/>
                    </a:lnB>
                  </a:tcPr>
                </a:tc>
                <a:extLst>
                  <a:ext uri="{0D108BD9-81ED-4DB2-BD59-A6C34878D82A}">
                    <a16:rowId xmlns:a16="http://schemas.microsoft.com/office/drawing/2014/main" val="10001"/>
                  </a:ext>
                </a:extLst>
              </a:tr>
              <a:tr h="486834">
                <a:tc>
                  <a:txBody>
                    <a:bodyPr/>
                    <a:lstStyle/>
                    <a:p>
                      <a:pPr algn="ctr"/>
                      <a:r>
                        <a:rPr lang="en-IN" sz="1400" b="1">
                          <a:effectLst/>
                        </a:rPr>
                        <a:t>GUI</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GUI is the Kubernetes Dashboard.</a:t>
                      </a:r>
                    </a:p>
                  </a:txBody>
                  <a:tcPr marL="14890" marR="44670" marT="22335" marB="22335" anchor="ctr">
                    <a:lnL>
                      <a:noFill/>
                    </a:lnL>
                    <a:lnR>
                      <a:noFill/>
                    </a:lnR>
                    <a:lnT>
                      <a:noFill/>
                    </a:lnT>
                    <a:lnB>
                      <a:noFill/>
                    </a:lnB>
                  </a:tcPr>
                </a:tc>
                <a:tc>
                  <a:txBody>
                    <a:bodyPr/>
                    <a:lstStyle/>
                    <a:p>
                      <a:pPr algn="ctr"/>
                      <a:r>
                        <a:rPr lang="en-IN" sz="1400">
                          <a:effectLst/>
                        </a:rPr>
                        <a:t>There is no GUI.</a:t>
                      </a:r>
                    </a:p>
                  </a:txBody>
                  <a:tcPr marL="14890" marR="44670" marT="22335" marB="22335" anchor="ctr">
                    <a:lnL>
                      <a:noFill/>
                    </a:lnL>
                    <a:lnR>
                      <a:noFill/>
                    </a:lnR>
                    <a:lnT>
                      <a:noFill/>
                    </a:lnT>
                    <a:lnB>
                      <a:noFill/>
                    </a:lnB>
                  </a:tcPr>
                </a:tc>
                <a:extLst>
                  <a:ext uri="{0D108BD9-81ED-4DB2-BD59-A6C34878D82A}">
                    <a16:rowId xmlns:a16="http://schemas.microsoft.com/office/drawing/2014/main" val="10002"/>
                  </a:ext>
                </a:extLst>
              </a:tr>
              <a:tr h="486834">
                <a:tc>
                  <a:txBody>
                    <a:bodyPr/>
                    <a:lstStyle/>
                    <a:p>
                      <a:pPr algn="ctr"/>
                      <a:r>
                        <a:rPr lang="en-IN" sz="1400" b="1">
                          <a:effectLst/>
                        </a:rPr>
                        <a:t>Scalability</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Highly scalable and scales fast.</a:t>
                      </a:r>
                    </a:p>
                  </a:txBody>
                  <a:tcPr marL="14890" marR="44670" marT="22335" marB="22335" anchor="ctr">
                    <a:lnL>
                      <a:noFill/>
                    </a:lnL>
                    <a:lnR>
                      <a:noFill/>
                    </a:lnR>
                    <a:lnT>
                      <a:noFill/>
                    </a:lnT>
                    <a:lnB>
                      <a:noFill/>
                    </a:lnB>
                  </a:tcPr>
                </a:tc>
                <a:tc>
                  <a:txBody>
                    <a:bodyPr/>
                    <a:lstStyle/>
                    <a:p>
                      <a:pPr algn="ctr"/>
                      <a:r>
                        <a:rPr lang="en-US" sz="1400">
                          <a:effectLst/>
                        </a:rPr>
                        <a:t>Highly scalable and scales 5x faster than Kubernetes.</a:t>
                      </a:r>
                    </a:p>
                  </a:txBody>
                  <a:tcPr marL="14890" marR="44670" marT="22335" marB="22335" anchor="ctr">
                    <a:lnL>
                      <a:noFill/>
                    </a:lnL>
                    <a:lnR>
                      <a:noFill/>
                    </a:lnR>
                    <a:lnT>
                      <a:noFill/>
                    </a:lnT>
                    <a:lnB>
                      <a:noFill/>
                    </a:lnB>
                  </a:tcPr>
                </a:tc>
                <a:extLst>
                  <a:ext uri="{0D108BD9-81ED-4DB2-BD59-A6C34878D82A}">
                    <a16:rowId xmlns:a16="http://schemas.microsoft.com/office/drawing/2014/main" val="10003"/>
                  </a:ext>
                </a:extLst>
              </a:tr>
              <a:tr h="340783">
                <a:tc>
                  <a:txBody>
                    <a:bodyPr/>
                    <a:lstStyle/>
                    <a:p>
                      <a:pPr algn="ctr"/>
                      <a:r>
                        <a:rPr lang="en-IN" sz="1400" b="1">
                          <a:effectLst/>
                        </a:rPr>
                        <a:t>Auto-scaling</a:t>
                      </a:r>
                      <a:endParaRPr lang="en-IN" sz="1400">
                        <a:effectLst/>
                      </a:endParaRPr>
                    </a:p>
                  </a:txBody>
                  <a:tcPr marL="18613" marR="44670" marT="22335" marB="22335" anchor="ctr">
                    <a:lnL>
                      <a:noFill/>
                    </a:lnL>
                    <a:lnR>
                      <a:noFill/>
                    </a:lnR>
                    <a:lnT>
                      <a:noFill/>
                    </a:lnT>
                    <a:lnB>
                      <a:noFill/>
                    </a:lnB>
                  </a:tcPr>
                </a:tc>
                <a:tc>
                  <a:txBody>
                    <a:bodyPr/>
                    <a:lstStyle/>
                    <a:p>
                      <a:pPr algn="ctr"/>
                      <a:r>
                        <a:rPr lang="en-IN" sz="1400">
                          <a:effectLst/>
                        </a:rPr>
                        <a:t>Kubernetes can do auto-scaling.</a:t>
                      </a:r>
                    </a:p>
                  </a:txBody>
                  <a:tcPr marL="14890" marR="44670" marT="22335" marB="22335" anchor="ctr">
                    <a:lnL>
                      <a:noFill/>
                    </a:lnL>
                    <a:lnR>
                      <a:noFill/>
                    </a:lnR>
                    <a:lnT>
                      <a:noFill/>
                    </a:lnT>
                    <a:lnB>
                      <a:noFill/>
                    </a:lnB>
                  </a:tcPr>
                </a:tc>
                <a:tc>
                  <a:txBody>
                    <a:bodyPr/>
                    <a:lstStyle/>
                    <a:p>
                      <a:pPr algn="ctr"/>
                      <a:r>
                        <a:rPr lang="en-US" sz="1400">
                          <a:effectLst/>
                        </a:rPr>
                        <a:t>Docker swarm cannot do auto-scaling.</a:t>
                      </a:r>
                    </a:p>
                  </a:txBody>
                  <a:tcPr marL="14890" marR="44670" marT="22335" marB="22335" anchor="ctr">
                    <a:lnL>
                      <a:noFill/>
                    </a:lnL>
                    <a:lnR>
                      <a:noFill/>
                    </a:lnR>
                    <a:lnT>
                      <a:noFill/>
                    </a:lnT>
                    <a:lnB>
                      <a:noFill/>
                    </a:lnB>
                  </a:tcPr>
                </a:tc>
                <a:extLst>
                  <a:ext uri="{0D108BD9-81ED-4DB2-BD59-A6C34878D82A}">
                    <a16:rowId xmlns:a16="http://schemas.microsoft.com/office/drawing/2014/main" val="10004"/>
                  </a:ext>
                </a:extLst>
              </a:tr>
              <a:tr h="924984">
                <a:tc>
                  <a:txBody>
                    <a:bodyPr/>
                    <a:lstStyle/>
                    <a:p>
                      <a:pPr algn="ctr"/>
                      <a:r>
                        <a:rPr lang="en-IN" sz="1400" b="1">
                          <a:effectLst/>
                        </a:rPr>
                        <a:t>Load Balancing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Manual intervention needed for load balancing traffic between different containers and pods.</a:t>
                      </a:r>
                    </a:p>
                  </a:txBody>
                  <a:tcPr marL="14890" marR="44670" marT="22335" marB="22335" anchor="ctr">
                    <a:lnL>
                      <a:noFill/>
                    </a:lnL>
                    <a:lnR>
                      <a:noFill/>
                    </a:lnR>
                    <a:lnT>
                      <a:noFill/>
                    </a:lnT>
                    <a:lnB>
                      <a:noFill/>
                    </a:lnB>
                  </a:tcPr>
                </a:tc>
                <a:tc>
                  <a:txBody>
                    <a:bodyPr/>
                    <a:lstStyle/>
                    <a:p>
                      <a:pPr algn="ctr"/>
                      <a:r>
                        <a:rPr lang="en-US" sz="1400">
                          <a:effectLst/>
                        </a:rPr>
                        <a:t>Docker swarm does auto load balancing of traffic between containers in the cluster.</a:t>
                      </a:r>
                    </a:p>
                  </a:txBody>
                  <a:tcPr marL="14890" marR="44670" marT="22335" marB="22335" anchor="ctr">
                    <a:lnL>
                      <a:noFill/>
                    </a:lnL>
                    <a:lnR>
                      <a:noFill/>
                    </a:lnR>
                    <a:lnT>
                      <a:noFill/>
                    </a:lnT>
                    <a:lnB>
                      <a:noFill/>
                    </a:lnB>
                  </a:tcPr>
                </a:tc>
                <a:extLst>
                  <a:ext uri="{0D108BD9-81ED-4DB2-BD59-A6C34878D82A}">
                    <a16:rowId xmlns:a16="http://schemas.microsoft.com/office/drawing/2014/main" val="10005"/>
                  </a:ext>
                </a:extLst>
              </a:tr>
              <a:tr h="778934">
                <a:tc>
                  <a:txBody>
                    <a:bodyPr/>
                    <a:lstStyle/>
                    <a:p>
                      <a:pPr algn="ctr"/>
                      <a:r>
                        <a:rPr lang="en-IN" sz="1400" b="1">
                          <a:effectLst/>
                        </a:rPr>
                        <a:t>Rolling Updates &amp; Rollbacks</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Can deploy rolling updates and does automatic rollbacks.</a:t>
                      </a:r>
                    </a:p>
                  </a:txBody>
                  <a:tcPr marL="14890" marR="44670" marT="22335" marB="22335" anchor="ctr">
                    <a:lnL>
                      <a:noFill/>
                    </a:lnL>
                    <a:lnR>
                      <a:noFill/>
                    </a:lnR>
                    <a:lnT>
                      <a:noFill/>
                    </a:lnT>
                    <a:lnB>
                      <a:noFill/>
                    </a:lnB>
                  </a:tcPr>
                </a:tc>
                <a:tc>
                  <a:txBody>
                    <a:bodyPr/>
                    <a:lstStyle/>
                    <a:p>
                      <a:pPr algn="ctr"/>
                      <a:r>
                        <a:rPr lang="en-US" sz="1400">
                          <a:effectLst/>
                        </a:rPr>
                        <a:t>Can deploy rolling updates, but not automatic rollback.</a:t>
                      </a:r>
                    </a:p>
                  </a:txBody>
                  <a:tcPr marL="14890" marR="44670" marT="22335" marB="22335" anchor="ctr">
                    <a:lnL>
                      <a:noFill/>
                    </a:lnL>
                    <a:lnR>
                      <a:noFill/>
                    </a:lnR>
                    <a:lnT>
                      <a:noFill/>
                    </a:lnT>
                    <a:lnB>
                      <a:noFill/>
                    </a:lnB>
                  </a:tcPr>
                </a:tc>
                <a:extLst>
                  <a:ext uri="{0D108BD9-81ED-4DB2-BD59-A6C34878D82A}">
                    <a16:rowId xmlns:a16="http://schemas.microsoft.com/office/drawing/2014/main" val="10006"/>
                  </a:ext>
                </a:extLst>
              </a:tr>
              <a:tr h="632883">
                <a:tc>
                  <a:txBody>
                    <a:bodyPr/>
                    <a:lstStyle/>
                    <a:p>
                      <a:pPr algn="ctr"/>
                      <a:r>
                        <a:rPr lang="en-IN" sz="1400" b="1">
                          <a:effectLst/>
                        </a:rPr>
                        <a:t>DATA Volumes</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Can share storage volumes only with the other containers in the same pod.</a:t>
                      </a:r>
                    </a:p>
                  </a:txBody>
                  <a:tcPr marL="14890" marR="44670" marT="22335" marB="22335" anchor="ctr">
                    <a:lnL>
                      <a:noFill/>
                    </a:lnL>
                    <a:lnR>
                      <a:noFill/>
                    </a:lnR>
                    <a:lnT>
                      <a:noFill/>
                    </a:lnT>
                    <a:lnB>
                      <a:noFill/>
                    </a:lnB>
                  </a:tcPr>
                </a:tc>
                <a:tc>
                  <a:txBody>
                    <a:bodyPr/>
                    <a:lstStyle/>
                    <a:p>
                      <a:pPr algn="ctr"/>
                      <a:r>
                        <a:rPr lang="en-US" sz="1400">
                          <a:effectLst/>
                        </a:rPr>
                        <a:t>Can share storage volumes with any other container.</a:t>
                      </a:r>
                    </a:p>
                  </a:txBody>
                  <a:tcPr marL="14890" marR="44670" marT="22335" marB="22335" anchor="ctr">
                    <a:lnL>
                      <a:noFill/>
                    </a:lnL>
                    <a:lnR>
                      <a:noFill/>
                    </a:lnR>
                    <a:lnT>
                      <a:noFill/>
                    </a:lnT>
                    <a:lnB>
                      <a:noFill/>
                    </a:lnB>
                  </a:tcPr>
                </a:tc>
                <a:extLst>
                  <a:ext uri="{0D108BD9-81ED-4DB2-BD59-A6C34878D82A}">
                    <a16:rowId xmlns:a16="http://schemas.microsoft.com/office/drawing/2014/main" val="10007"/>
                  </a:ext>
                </a:extLst>
              </a:tr>
              <a:tr h="632883">
                <a:tc>
                  <a:txBody>
                    <a:bodyPr/>
                    <a:lstStyle/>
                    <a:p>
                      <a:pPr algn="ctr"/>
                      <a:r>
                        <a:rPr lang="en-IN" sz="1400" b="1">
                          <a:effectLst/>
                        </a:rPr>
                        <a:t>Logging &amp; Monitoring</a:t>
                      </a:r>
                      <a:endParaRPr lang="en-IN" sz="1400">
                        <a:effectLst/>
                      </a:endParaRPr>
                    </a:p>
                  </a:txBody>
                  <a:tcPr marL="18613" marR="44670" marT="22335" marB="22335" anchor="ctr">
                    <a:lnL>
                      <a:noFill/>
                    </a:lnL>
                    <a:lnR>
                      <a:noFill/>
                    </a:lnR>
                    <a:lnT>
                      <a:noFill/>
                    </a:lnT>
                    <a:lnB>
                      <a:noFill/>
                    </a:lnB>
                  </a:tcPr>
                </a:tc>
                <a:tc>
                  <a:txBody>
                    <a:bodyPr/>
                    <a:lstStyle/>
                    <a:p>
                      <a:pPr algn="ctr"/>
                      <a:r>
                        <a:rPr lang="en-US" sz="1400">
                          <a:effectLst/>
                        </a:rPr>
                        <a:t>In-built tools for logging and monitoring.</a:t>
                      </a:r>
                    </a:p>
                  </a:txBody>
                  <a:tcPr marL="14890" marR="44670" marT="22335" marB="22335" anchor="ctr">
                    <a:lnL>
                      <a:noFill/>
                    </a:lnL>
                    <a:lnR>
                      <a:noFill/>
                    </a:lnR>
                    <a:lnT>
                      <a:noFill/>
                    </a:lnT>
                    <a:lnB>
                      <a:noFill/>
                    </a:lnB>
                  </a:tcPr>
                </a:tc>
                <a:tc>
                  <a:txBody>
                    <a:bodyPr/>
                    <a:lstStyle/>
                    <a:p>
                      <a:pPr algn="ctr"/>
                      <a:r>
                        <a:rPr lang="en-US" sz="1400" dirty="0">
                          <a:effectLst/>
                        </a:rPr>
                        <a:t>3rd party tools like ELK stack should be used for logging and monitoring.</a:t>
                      </a:r>
                    </a:p>
                  </a:txBody>
                  <a:tcPr marL="14890" marR="44670" marT="22335" marB="22335" anchor="ctr">
                    <a:lnL>
                      <a:noFill/>
                    </a:lnL>
                    <a:lnR>
                      <a:noFill/>
                    </a:lnR>
                    <a:lnT>
                      <a:noFill/>
                    </a:lnT>
                    <a:lnB>
                      <a:noFill/>
                    </a:lnB>
                  </a:tcPr>
                </a:tc>
                <a:extLst>
                  <a:ext uri="{0D108BD9-81ED-4DB2-BD59-A6C34878D82A}">
                    <a16:rowId xmlns:a16="http://schemas.microsoft.com/office/drawing/2014/main" val="10008"/>
                  </a:ext>
                </a:extLst>
              </a:tr>
            </a:tbl>
          </a:graphicData>
        </a:graphic>
      </p:graphicFrame>
      <p:sp>
        <p:nvSpPr>
          <p:cNvPr id="7" name="Title 6"/>
          <p:cNvSpPr>
            <a:spLocks noGrp="1"/>
          </p:cNvSpPr>
          <p:nvPr>
            <p:ph type="title"/>
          </p:nvPr>
        </p:nvSpPr>
        <p:spPr/>
        <p:txBody>
          <a:bodyPr/>
          <a:lstStyle/>
          <a:p>
            <a:r>
              <a:rPr lang="en-IN" dirty="0"/>
              <a:t>Kubernetes vs Docker Swarm</a:t>
            </a:r>
            <a:br>
              <a:rPr lang="en-IN" b="0" dirty="0"/>
            </a:br>
            <a:endParaRPr lang="en-IN" dirty="0"/>
          </a:p>
        </p:txBody>
      </p:sp>
    </p:spTree>
    <p:extLst>
      <p:ext uri="{BB962C8B-B14F-4D97-AF65-F5344CB8AC3E}">
        <p14:creationId xmlns:p14="http://schemas.microsoft.com/office/powerpoint/2010/main" val="7367608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ubernetes Featur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8839200" cy="25624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 are the features of Kubernetes?</a:t>
            </a:r>
            <a:br>
              <a:rPr lang="en-US" b="0" dirty="0"/>
            </a:br>
            <a:endParaRPr lang="en-IN" dirty="0"/>
          </a:p>
        </p:txBody>
      </p:sp>
    </p:spTree>
    <p:extLst>
      <p:ext uri="{BB962C8B-B14F-4D97-AF65-F5344CB8AC3E}">
        <p14:creationId xmlns:p14="http://schemas.microsoft.com/office/powerpoint/2010/main" val="321930987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8E84F-A06D-4887-9EE0-335A907B5CDE}"/>
              </a:ext>
            </a:extLst>
          </p:cNvPr>
          <p:cNvSpPr>
            <a:spLocks noGrp="1"/>
          </p:cNvSpPr>
          <p:nvPr>
            <p:ph sz="quarter" idx="12"/>
          </p:nvPr>
        </p:nvSpPr>
        <p:spPr/>
        <p:txBody>
          <a:bodyPr>
            <a:normAutofit fontScale="77500" lnSpcReduction="20000"/>
          </a:bodyPr>
          <a:lstStyle/>
          <a:p>
            <a:r>
              <a:rPr lang="en-US" dirty="0"/>
              <a:t>Automated Scheduling</a:t>
            </a:r>
          </a:p>
          <a:p>
            <a:r>
              <a:rPr lang="en-US" dirty="0"/>
              <a:t>Self-Healing Capabilities</a:t>
            </a:r>
          </a:p>
          <a:p>
            <a:r>
              <a:rPr lang="en-US" dirty="0"/>
              <a:t>Automated rollouts &amp; rollback</a:t>
            </a:r>
          </a:p>
          <a:p>
            <a:r>
              <a:rPr lang="en-US" dirty="0"/>
              <a:t>Horizontal Scaling &amp; Load Balancing</a:t>
            </a:r>
          </a:p>
          <a:p>
            <a:r>
              <a:rPr lang="en-US" dirty="0"/>
              <a:t>Offers environment consistency for development, testing, and production</a:t>
            </a:r>
          </a:p>
          <a:p>
            <a:r>
              <a:rPr lang="en-US" dirty="0"/>
              <a:t>Infrastructure is loosely coupled to each component can act as a separate unit</a:t>
            </a:r>
          </a:p>
          <a:p>
            <a:r>
              <a:rPr lang="en-US" dirty="0"/>
              <a:t>Provides a higher density of resource utilization</a:t>
            </a:r>
          </a:p>
          <a:p>
            <a:r>
              <a:rPr lang="en-US" dirty="0"/>
              <a:t>Offers enterprise-ready features</a:t>
            </a:r>
          </a:p>
          <a:p>
            <a:r>
              <a:rPr lang="en-US" dirty="0"/>
              <a:t>Application-centric management</a:t>
            </a:r>
          </a:p>
          <a:p>
            <a:r>
              <a:rPr lang="en-US" dirty="0"/>
              <a:t>Auto-scalable infrastructure</a:t>
            </a:r>
          </a:p>
          <a:p>
            <a:r>
              <a:rPr lang="en-US" dirty="0"/>
              <a:t>You can create predictable infrastructure</a:t>
            </a:r>
            <a:endParaRPr lang="en-IN" dirty="0"/>
          </a:p>
        </p:txBody>
      </p:sp>
      <p:sp>
        <p:nvSpPr>
          <p:cNvPr id="2" name="Title 1">
            <a:extLst>
              <a:ext uri="{FF2B5EF4-FFF2-40B4-BE49-F238E27FC236}">
                <a16:creationId xmlns:a16="http://schemas.microsoft.com/office/drawing/2014/main" id="{83B6610F-2AD6-4AA3-A889-C534BD12EEDF}"/>
              </a:ext>
            </a:extLst>
          </p:cNvPr>
          <p:cNvSpPr>
            <a:spLocks noGrp="1"/>
          </p:cNvSpPr>
          <p:nvPr>
            <p:ph type="title"/>
          </p:nvPr>
        </p:nvSpPr>
        <p:spPr/>
        <p:txBody>
          <a:bodyPr/>
          <a:lstStyle/>
          <a:p>
            <a:r>
              <a:rPr lang="en-IN" dirty="0"/>
              <a:t>Features of Kubernetes</a:t>
            </a:r>
          </a:p>
        </p:txBody>
      </p:sp>
    </p:spTree>
    <p:extLst>
      <p:ext uri="{BB962C8B-B14F-4D97-AF65-F5344CB8AC3E}">
        <p14:creationId xmlns:p14="http://schemas.microsoft.com/office/powerpoint/2010/main" val="1164358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590859-0B35-4B73-A8F9-B3E18D46BF37}"/>
              </a:ext>
            </a:extLst>
          </p:cNvPr>
          <p:cNvSpPr>
            <a:spLocks noGrp="1"/>
          </p:cNvSpPr>
          <p:nvPr>
            <p:ph sz="quarter" idx="12"/>
          </p:nvPr>
        </p:nvSpPr>
        <p:spPr/>
        <p:txBody>
          <a:bodyPr/>
          <a:lstStyle/>
          <a:p>
            <a:r>
              <a:rPr lang="en-US" dirty="0"/>
              <a:t>Cluster:</a:t>
            </a:r>
          </a:p>
          <a:p>
            <a:r>
              <a:rPr lang="en-US" dirty="0"/>
              <a:t>It is a collection of hosts(servers) that helps you to aggregate their available resources. That includes ram, CPU, ram, disk, and their devices into a usable pool.</a:t>
            </a:r>
          </a:p>
          <a:p>
            <a:r>
              <a:rPr lang="en-US" dirty="0"/>
              <a:t>Master:</a:t>
            </a:r>
          </a:p>
          <a:p>
            <a:r>
              <a:rPr lang="en-US" dirty="0"/>
              <a:t>The master is a collection of components which make up the control panel of Kubernetes. These components are used for all cluster decisions. It includes both scheduling and responding to cluster events.</a:t>
            </a:r>
            <a:endParaRPr lang="en-IN" dirty="0"/>
          </a:p>
        </p:txBody>
      </p:sp>
      <p:sp>
        <p:nvSpPr>
          <p:cNvPr id="3" name="Title 2">
            <a:extLst>
              <a:ext uri="{FF2B5EF4-FFF2-40B4-BE49-F238E27FC236}">
                <a16:creationId xmlns:a16="http://schemas.microsoft.com/office/drawing/2014/main" id="{F8315F7F-AD08-4109-AB2A-6DBBB56052ED}"/>
              </a:ext>
            </a:extLst>
          </p:cNvPr>
          <p:cNvSpPr>
            <a:spLocks noGrp="1"/>
          </p:cNvSpPr>
          <p:nvPr>
            <p:ph type="title"/>
          </p:nvPr>
        </p:nvSpPr>
        <p:spPr/>
        <p:txBody>
          <a:bodyPr/>
          <a:lstStyle/>
          <a:p>
            <a:r>
              <a:rPr lang="en-IN" dirty="0"/>
              <a:t>Kubernetes Basics</a:t>
            </a:r>
          </a:p>
        </p:txBody>
      </p:sp>
    </p:spTree>
    <p:extLst>
      <p:ext uri="{BB962C8B-B14F-4D97-AF65-F5344CB8AC3E}">
        <p14:creationId xmlns:p14="http://schemas.microsoft.com/office/powerpoint/2010/main" val="392101607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590859-0B35-4B73-A8F9-B3E18D46BF37}"/>
              </a:ext>
            </a:extLst>
          </p:cNvPr>
          <p:cNvSpPr>
            <a:spLocks noGrp="1"/>
          </p:cNvSpPr>
          <p:nvPr>
            <p:ph sz="quarter" idx="12"/>
          </p:nvPr>
        </p:nvSpPr>
        <p:spPr/>
        <p:txBody>
          <a:bodyPr/>
          <a:lstStyle/>
          <a:p>
            <a:r>
              <a:rPr lang="en-US" dirty="0"/>
              <a:t>Node:</a:t>
            </a:r>
          </a:p>
          <a:p>
            <a:r>
              <a:rPr lang="en-US" dirty="0"/>
              <a:t>It is a single host which is capable of running on a physical or virtual machine. A node should run both </a:t>
            </a:r>
            <a:r>
              <a:rPr lang="en-US" dirty="0" err="1"/>
              <a:t>kube</a:t>
            </a:r>
            <a:r>
              <a:rPr lang="en-US" dirty="0"/>
              <a:t>-proxy, </a:t>
            </a:r>
            <a:r>
              <a:rPr lang="en-US" dirty="0" err="1"/>
              <a:t>minikube</a:t>
            </a:r>
            <a:r>
              <a:rPr lang="en-US" dirty="0"/>
              <a:t>, and </a:t>
            </a:r>
            <a:r>
              <a:rPr lang="en-US" dirty="0" err="1"/>
              <a:t>kubelet</a:t>
            </a:r>
            <a:r>
              <a:rPr lang="en-US" dirty="0"/>
              <a:t> which are considered as a part of the cluster.</a:t>
            </a:r>
          </a:p>
          <a:p>
            <a:r>
              <a:rPr lang="en-US" dirty="0"/>
              <a:t>Namespace:</a:t>
            </a:r>
          </a:p>
          <a:p>
            <a:r>
              <a:rPr lang="en-US" dirty="0"/>
              <a:t>It is a logical cluster or environment. It is a widely used method which is used for scoping access or dividing a cluster.</a:t>
            </a:r>
            <a:endParaRPr lang="en-IN" dirty="0"/>
          </a:p>
        </p:txBody>
      </p:sp>
      <p:sp>
        <p:nvSpPr>
          <p:cNvPr id="3" name="Title 2">
            <a:extLst>
              <a:ext uri="{FF2B5EF4-FFF2-40B4-BE49-F238E27FC236}">
                <a16:creationId xmlns:a16="http://schemas.microsoft.com/office/drawing/2014/main" id="{F8315F7F-AD08-4109-AB2A-6DBBB56052ED}"/>
              </a:ext>
            </a:extLst>
          </p:cNvPr>
          <p:cNvSpPr>
            <a:spLocks noGrp="1"/>
          </p:cNvSpPr>
          <p:nvPr>
            <p:ph type="title"/>
          </p:nvPr>
        </p:nvSpPr>
        <p:spPr/>
        <p:txBody>
          <a:bodyPr/>
          <a:lstStyle/>
          <a:p>
            <a:r>
              <a:rPr lang="en-IN" dirty="0"/>
              <a:t>Kubernetes Basics</a:t>
            </a:r>
          </a:p>
        </p:txBody>
      </p:sp>
    </p:spTree>
    <p:extLst>
      <p:ext uri="{BB962C8B-B14F-4D97-AF65-F5344CB8AC3E}">
        <p14:creationId xmlns:p14="http://schemas.microsoft.com/office/powerpoint/2010/main" val="175468505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B0317-7306-4AE1-8B34-7C15020DF8A6}"/>
              </a:ext>
            </a:extLst>
          </p:cNvPr>
          <p:cNvSpPr>
            <a:spLocks noGrp="1"/>
          </p:cNvSpPr>
          <p:nvPr>
            <p:ph sz="quarter" idx="12"/>
          </p:nvPr>
        </p:nvSpPr>
        <p:spPr/>
        <p:txBody>
          <a:bodyPr/>
          <a:lstStyle/>
          <a:p>
            <a:r>
              <a:rPr lang="en-US" dirty="0"/>
              <a:t>Kubernetes has a decentralized architecture that does not handle tasks sequentially. </a:t>
            </a:r>
          </a:p>
          <a:p>
            <a:r>
              <a:rPr lang="en-US" dirty="0"/>
              <a:t>It functions based on a declarative model and implements the concept of a ‘desired state.’</a:t>
            </a:r>
            <a:endParaRPr lang="en-IN" dirty="0"/>
          </a:p>
        </p:txBody>
      </p:sp>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spTree>
    <p:extLst>
      <p:ext uri="{BB962C8B-B14F-4D97-AF65-F5344CB8AC3E}">
        <p14:creationId xmlns:p14="http://schemas.microsoft.com/office/powerpoint/2010/main" val="27251287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mponents of Kubernetes">
            <a:extLst>
              <a:ext uri="{FF2B5EF4-FFF2-40B4-BE49-F238E27FC236}">
                <a16:creationId xmlns:a16="http://schemas.microsoft.com/office/drawing/2014/main" id="{A26A9EE6-C020-4853-8B9D-54E41D87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4" y="1447800"/>
            <a:ext cx="9144000"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8256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dirty="0"/>
              <a:t> Kubernetes architecture</a:t>
            </a:r>
          </a:p>
        </p:txBody>
      </p:sp>
      <p:pic>
        <p:nvPicPr>
          <p:cNvPr id="9218" name="Picture 2" descr="kubernet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699147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44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B0317-7306-4AE1-8B34-7C15020DF8A6}"/>
              </a:ext>
            </a:extLst>
          </p:cNvPr>
          <p:cNvSpPr>
            <a:spLocks noGrp="1"/>
          </p:cNvSpPr>
          <p:nvPr>
            <p:ph sz="quarter" idx="12"/>
          </p:nvPr>
        </p:nvSpPr>
        <p:spPr/>
        <p:txBody>
          <a:bodyPr>
            <a:normAutofit fontScale="92500" lnSpcReduction="20000"/>
          </a:bodyPr>
          <a:lstStyle/>
          <a:p>
            <a:r>
              <a:rPr lang="en-US" dirty="0"/>
              <a:t>These steps illustrate the basic Kubernetes process:</a:t>
            </a:r>
          </a:p>
          <a:p>
            <a:r>
              <a:rPr lang="en-US" dirty="0"/>
              <a:t>An administrator creates and places the desired state of an application into a manifest file.</a:t>
            </a:r>
          </a:p>
          <a:p>
            <a:r>
              <a:rPr lang="en-US" dirty="0"/>
              <a:t>The file is provided to the Kubernetes API Server using a CLI or UI. </a:t>
            </a:r>
          </a:p>
          <a:p>
            <a:r>
              <a:rPr lang="en-US" dirty="0"/>
              <a:t>Kubernetes’ default command-line tool is called kubectl.</a:t>
            </a:r>
          </a:p>
          <a:p>
            <a:r>
              <a:rPr lang="en-US" dirty="0"/>
              <a:t>Kubernetes stores the file (an application’s desired state) in a database called the Key-Value Store (</a:t>
            </a:r>
            <a:r>
              <a:rPr lang="en-US" dirty="0" err="1"/>
              <a:t>etcd</a:t>
            </a:r>
            <a:r>
              <a:rPr lang="en-US" dirty="0"/>
              <a:t>).</a:t>
            </a:r>
          </a:p>
          <a:p>
            <a:r>
              <a:rPr lang="en-US" dirty="0"/>
              <a:t>Kubernetes then implements the desired state on all the relevant applications within the cluster.</a:t>
            </a:r>
          </a:p>
          <a:p>
            <a:r>
              <a:rPr lang="en-US" dirty="0"/>
              <a:t>Kubernetes continuously monitors the elements of the cluster to make sure the current state of the application does not vary from the desired state.</a:t>
            </a:r>
            <a:endParaRPr lang="en-IN" dirty="0"/>
          </a:p>
        </p:txBody>
      </p:sp>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spTree>
    <p:extLst>
      <p:ext uri="{BB962C8B-B14F-4D97-AF65-F5344CB8AC3E}">
        <p14:creationId xmlns:p14="http://schemas.microsoft.com/office/powerpoint/2010/main" val="7050387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pic>
        <p:nvPicPr>
          <p:cNvPr id="4098" name="Picture 2" descr="Complete diagram of Kubernetes Architecture and Kubernetes Process.">
            <a:extLst>
              <a:ext uri="{FF2B5EF4-FFF2-40B4-BE49-F238E27FC236}">
                <a16:creationId xmlns:a16="http://schemas.microsoft.com/office/drawing/2014/main" id="{57E29843-7FC0-448F-BC9B-C82A02D32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51" y="1524000"/>
            <a:ext cx="803447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4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F8967-D4DC-432A-93C5-7E600851A73F}"/>
              </a:ext>
            </a:extLst>
          </p:cNvPr>
          <p:cNvSpPr>
            <a:spLocks noGrp="1"/>
          </p:cNvSpPr>
          <p:nvPr>
            <p:ph sz="quarter" idx="12"/>
          </p:nvPr>
        </p:nvSpPr>
        <p:spPr>
          <a:xfrm>
            <a:off x="228600" y="1381124"/>
            <a:ext cx="8686800" cy="5248275"/>
          </a:xfrm>
        </p:spPr>
        <p:txBody>
          <a:bodyPr>
            <a:normAutofit fontScale="85000" lnSpcReduction="10000"/>
          </a:bodyPr>
          <a:lstStyle/>
          <a:p>
            <a:r>
              <a:rPr lang="en-US" dirty="0"/>
              <a:t>If </a:t>
            </a:r>
            <a:r>
              <a:rPr lang="en-US" dirty="0" err="1"/>
              <a:t>registerWithEureka</a:t>
            </a:r>
            <a:r>
              <a:rPr lang="en-US" dirty="0"/>
              <a:t> is true, an instance registers with a Eureka server using a given URL; then onwards, it sends heartbeats every 30s (configurable by </a:t>
            </a:r>
            <a:r>
              <a:rPr lang="en-US" dirty="0" err="1"/>
              <a:t>eureka.instance.leaseRenewalIntervalInSeconds</a:t>
            </a:r>
            <a:r>
              <a:rPr lang="en-US" dirty="0"/>
              <a:t>). </a:t>
            </a:r>
          </a:p>
          <a:p>
            <a:r>
              <a:rPr lang="en-US" dirty="0"/>
              <a:t>If the server doesn’t receive a heartbeat, it waits 90s (configurable by </a:t>
            </a:r>
            <a:r>
              <a:rPr lang="en-US" dirty="0" err="1"/>
              <a:t>eureka.instance.leaseExpirationDurationInSeconds</a:t>
            </a:r>
            <a:r>
              <a:rPr lang="en-US" dirty="0"/>
              <a:t>) before removing the instance from registry and there by disallowing traffic to that instance. </a:t>
            </a:r>
          </a:p>
          <a:p>
            <a:r>
              <a:rPr lang="en-US" dirty="0"/>
              <a:t>Sending heartbeat is an asynchronous task; </a:t>
            </a:r>
          </a:p>
          <a:p>
            <a:r>
              <a:rPr lang="en-US" dirty="0"/>
              <a:t>if the operation fails, it backs off exponentially by a factor of 2 until a maximum delay of </a:t>
            </a:r>
            <a:r>
              <a:rPr lang="en-US" dirty="0" err="1"/>
              <a:t>eureka.instance.leaseRenewalIntervalInSeconds</a:t>
            </a:r>
            <a:r>
              <a:rPr lang="en-US" dirty="0"/>
              <a:t> * </a:t>
            </a:r>
            <a:r>
              <a:rPr lang="en-US" dirty="0" err="1"/>
              <a:t>eureka.client.heartbeatExecutorExponentialBackOffBound</a:t>
            </a:r>
            <a:r>
              <a:rPr lang="en-US" dirty="0"/>
              <a:t> is reached. </a:t>
            </a:r>
          </a:p>
          <a:p>
            <a:r>
              <a:rPr lang="en-US" dirty="0"/>
              <a:t>There is no limit to the number of retries for registering with Eureka.</a:t>
            </a:r>
            <a:endParaRPr lang="en-IN" dirty="0"/>
          </a:p>
        </p:txBody>
      </p:sp>
      <p:sp>
        <p:nvSpPr>
          <p:cNvPr id="3" name="Title 2">
            <a:extLst>
              <a:ext uri="{FF2B5EF4-FFF2-40B4-BE49-F238E27FC236}">
                <a16:creationId xmlns:a16="http://schemas.microsoft.com/office/drawing/2014/main" id="{B91A7660-1CB7-479E-9022-C1A209F9B3FB}"/>
              </a:ext>
            </a:extLst>
          </p:cNvPr>
          <p:cNvSpPr>
            <a:spLocks noGrp="1"/>
          </p:cNvSpPr>
          <p:nvPr>
            <p:ph type="title"/>
          </p:nvPr>
        </p:nvSpPr>
        <p:spPr/>
        <p:txBody>
          <a:bodyPr/>
          <a:lstStyle/>
          <a:p>
            <a:r>
              <a:rPr lang="en-IN" dirty="0"/>
              <a:t>Client Configuration</a:t>
            </a:r>
          </a:p>
        </p:txBody>
      </p:sp>
    </p:spTree>
    <p:extLst>
      <p:ext uri="{BB962C8B-B14F-4D97-AF65-F5344CB8AC3E}">
        <p14:creationId xmlns:p14="http://schemas.microsoft.com/office/powerpoint/2010/main" val="25530827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6F96A4-0574-48C2-B646-D3AFC61086B0}"/>
              </a:ext>
            </a:extLst>
          </p:cNvPr>
          <p:cNvSpPr>
            <a:spLocks noGrp="1"/>
          </p:cNvSpPr>
          <p:nvPr>
            <p:ph type="title"/>
          </p:nvPr>
        </p:nvSpPr>
        <p:spPr/>
        <p:txBody>
          <a:bodyPr/>
          <a:lstStyle/>
          <a:p>
            <a:r>
              <a:rPr lang="en-IN" dirty="0"/>
              <a:t>Kubernetes Architecture and Components</a:t>
            </a:r>
          </a:p>
        </p:txBody>
      </p:sp>
      <p:pic>
        <p:nvPicPr>
          <p:cNvPr id="15362" name="Picture 2" descr="Kubernetes-architecture-resized">
            <a:extLst>
              <a:ext uri="{FF2B5EF4-FFF2-40B4-BE49-F238E27FC236}">
                <a16:creationId xmlns:a16="http://schemas.microsoft.com/office/drawing/2014/main" id="{F2E9F4E6-33C5-44E2-9400-BAE843536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72" y="1355076"/>
            <a:ext cx="7818841" cy="532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9811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2BB25-5AE2-4644-ADB2-F28702EFFE55}"/>
              </a:ext>
            </a:extLst>
          </p:cNvPr>
          <p:cNvSpPr>
            <a:spLocks noGrp="1"/>
          </p:cNvSpPr>
          <p:nvPr>
            <p:ph type="title"/>
          </p:nvPr>
        </p:nvSpPr>
        <p:spPr/>
        <p:txBody>
          <a:bodyPr/>
          <a:lstStyle/>
          <a:p>
            <a:r>
              <a:rPr lang="en-US" dirty="0"/>
              <a:t>What is Master Node in Kubernetes Architecture?</a:t>
            </a:r>
            <a:endParaRPr lang="en-IN" dirty="0"/>
          </a:p>
        </p:txBody>
      </p:sp>
      <p:pic>
        <p:nvPicPr>
          <p:cNvPr id="6146" name="Picture 2" descr="Diagram of Master node elements in Kubernetes architecture.">
            <a:extLst>
              <a:ext uri="{FF2B5EF4-FFF2-40B4-BE49-F238E27FC236}">
                <a16:creationId xmlns:a16="http://schemas.microsoft.com/office/drawing/2014/main" id="{4B219E21-6533-470D-9BE2-D6BDEAEC0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76646"/>
            <a:ext cx="7362825" cy="497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2781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DCF504-DD3B-4D16-9AA4-D899A356111E}"/>
              </a:ext>
            </a:extLst>
          </p:cNvPr>
          <p:cNvSpPr>
            <a:spLocks noGrp="1"/>
          </p:cNvSpPr>
          <p:nvPr>
            <p:ph sz="quarter" idx="12"/>
          </p:nvPr>
        </p:nvSpPr>
        <p:spPr/>
        <p:txBody>
          <a:bodyPr/>
          <a:lstStyle/>
          <a:p>
            <a:r>
              <a:rPr lang="en-US" dirty="0"/>
              <a:t>The API Server is the front-end of the control plane and the only component in the control plane that we interact with directly. </a:t>
            </a:r>
          </a:p>
          <a:p>
            <a:r>
              <a:rPr lang="en-US" dirty="0"/>
              <a:t>Internal system components, as well as external user components, all communicate via the same API.</a:t>
            </a:r>
            <a:endParaRPr lang="en-IN" dirty="0"/>
          </a:p>
        </p:txBody>
      </p:sp>
      <p:sp>
        <p:nvSpPr>
          <p:cNvPr id="3" name="Title 2">
            <a:extLst>
              <a:ext uri="{FF2B5EF4-FFF2-40B4-BE49-F238E27FC236}">
                <a16:creationId xmlns:a16="http://schemas.microsoft.com/office/drawing/2014/main" id="{4042865D-4972-48D5-BA60-4C4F92F50642}"/>
              </a:ext>
            </a:extLst>
          </p:cNvPr>
          <p:cNvSpPr>
            <a:spLocks noGrp="1"/>
          </p:cNvSpPr>
          <p:nvPr>
            <p:ph type="title"/>
          </p:nvPr>
        </p:nvSpPr>
        <p:spPr/>
        <p:txBody>
          <a:bodyPr/>
          <a:lstStyle/>
          <a:p>
            <a:r>
              <a:rPr lang="en-IN" dirty="0"/>
              <a:t>API Server</a:t>
            </a:r>
          </a:p>
        </p:txBody>
      </p:sp>
    </p:spTree>
    <p:extLst>
      <p:ext uri="{BB962C8B-B14F-4D97-AF65-F5344CB8AC3E}">
        <p14:creationId xmlns:p14="http://schemas.microsoft.com/office/powerpoint/2010/main" val="479183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152DAC-EB48-4ACF-9AA0-E1BC78F8B9DE}"/>
              </a:ext>
            </a:extLst>
          </p:cNvPr>
          <p:cNvSpPr>
            <a:spLocks noGrp="1"/>
          </p:cNvSpPr>
          <p:nvPr>
            <p:ph sz="quarter" idx="12"/>
          </p:nvPr>
        </p:nvSpPr>
        <p:spPr/>
        <p:txBody>
          <a:bodyPr/>
          <a:lstStyle/>
          <a:p>
            <a:r>
              <a:rPr lang="en-US" dirty="0"/>
              <a:t>The Key-Value Store, also called </a:t>
            </a:r>
            <a:r>
              <a:rPr lang="en-US" dirty="0" err="1"/>
              <a:t>etcd</a:t>
            </a:r>
            <a:r>
              <a:rPr lang="en-US" dirty="0"/>
              <a:t>, is a database Kubernetes uses to back-up all cluster data. </a:t>
            </a:r>
          </a:p>
          <a:p>
            <a:r>
              <a:rPr lang="en-US" dirty="0"/>
              <a:t>It stores the entire configuration and state of the cluster. </a:t>
            </a:r>
          </a:p>
          <a:p>
            <a:r>
              <a:rPr lang="en-US" dirty="0"/>
              <a:t>The Master node queries </a:t>
            </a:r>
            <a:r>
              <a:rPr lang="en-US" dirty="0" err="1"/>
              <a:t>etcd</a:t>
            </a:r>
            <a:r>
              <a:rPr lang="en-US" dirty="0"/>
              <a:t> to retrieve parameters for the state of the nodes, pods, and containers.</a:t>
            </a:r>
            <a:endParaRPr lang="en-IN" dirty="0"/>
          </a:p>
        </p:txBody>
      </p:sp>
      <p:sp>
        <p:nvSpPr>
          <p:cNvPr id="3" name="Title 2">
            <a:extLst>
              <a:ext uri="{FF2B5EF4-FFF2-40B4-BE49-F238E27FC236}">
                <a16:creationId xmlns:a16="http://schemas.microsoft.com/office/drawing/2014/main" id="{51D1E624-88FF-4B3B-A26D-71C0FC99562D}"/>
              </a:ext>
            </a:extLst>
          </p:cNvPr>
          <p:cNvSpPr>
            <a:spLocks noGrp="1"/>
          </p:cNvSpPr>
          <p:nvPr>
            <p:ph type="title"/>
          </p:nvPr>
        </p:nvSpPr>
        <p:spPr/>
        <p:txBody>
          <a:bodyPr/>
          <a:lstStyle/>
          <a:p>
            <a:r>
              <a:rPr lang="en-IN" dirty="0"/>
              <a:t>Key-Value Store (</a:t>
            </a:r>
            <a:r>
              <a:rPr lang="en-IN" dirty="0" err="1"/>
              <a:t>etcd</a:t>
            </a:r>
            <a:r>
              <a:rPr lang="en-IN" dirty="0"/>
              <a:t>)</a:t>
            </a:r>
          </a:p>
        </p:txBody>
      </p:sp>
    </p:spTree>
    <p:extLst>
      <p:ext uri="{BB962C8B-B14F-4D97-AF65-F5344CB8AC3E}">
        <p14:creationId xmlns:p14="http://schemas.microsoft.com/office/powerpoint/2010/main" val="202126530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430ED2-B299-4D18-AB7B-16C9878EB925}"/>
              </a:ext>
            </a:extLst>
          </p:cNvPr>
          <p:cNvSpPr>
            <a:spLocks noGrp="1"/>
          </p:cNvSpPr>
          <p:nvPr>
            <p:ph sz="quarter" idx="12"/>
          </p:nvPr>
        </p:nvSpPr>
        <p:spPr/>
        <p:txBody>
          <a:bodyPr/>
          <a:lstStyle/>
          <a:p>
            <a:r>
              <a:rPr lang="en-US" dirty="0"/>
              <a:t>The role of the Controller is to obtain the desired state from the API Server. </a:t>
            </a:r>
          </a:p>
          <a:p>
            <a:r>
              <a:rPr lang="en-US" dirty="0"/>
              <a:t>It checks the current state of the nodes it is tasked to control, and determines if there are any differences, and resolves them, if any.</a:t>
            </a:r>
            <a:endParaRPr lang="en-IN" dirty="0"/>
          </a:p>
        </p:txBody>
      </p:sp>
      <p:sp>
        <p:nvSpPr>
          <p:cNvPr id="3" name="Title 2">
            <a:extLst>
              <a:ext uri="{FF2B5EF4-FFF2-40B4-BE49-F238E27FC236}">
                <a16:creationId xmlns:a16="http://schemas.microsoft.com/office/drawing/2014/main" id="{A5171345-B4E6-4155-B7AD-47BA984ABBDD}"/>
              </a:ext>
            </a:extLst>
          </p:cNvPr>
          <p:cNvSpPr>
            <a:spLocks noGrp="1"/>
          </p:cNvSpPr>
          <p:nvPr>
            <p:ph type="title"/>
          </p:nvPr>
        </p:nvSpPr>
        <p:spPr/>
        <p:txBody>
          <a:bodyPr/>
          <a:lstStyle/>
          <a:p>
            <a:r>
              <a:rPr lang="en-IN" dirty="0"/>
              <a:t>Controller</a:t>
            </a:r>
          </a:p>
        </p:txBody>
      </p:sp>
    </p:spTree>
    <p:extLst>
      <p:ext uri="{BB962C8B-B14F-4D97-AF65-F5344CB8AC3E}">
        <p14:creationId xmlns:p14="http://schemas.microsoft.com/office/powerpoint/2010/main" val="358734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FAC9B-9356-4E53-BDE0-08833750C1FF}"/>
              </a:ext>
            </a:extLst>
          </p:cNvPr>
          <p:cNvSpPr>
            <a:spLocks noGrp="1"/>
          </p:cNvSpPr>
          <p:nvPr>
            <p:ph sz="quarter" idx="12"/>
          </p:nvPr>
        </p:nvSpPr>
        <p:spPr/>
        <p:txBody>
          <a:bodyPr/>
          <a:lstStyle/>
          <a:p>
            <a:pPr algn="l"/>
            <a:r>
              <a:rPr lang="en-US" b="0" i="0" dirty="0">
                <a:solidFill>
                  <a:srgbClr val="000000"/>
                </a:solidFill>
                <a:effectLst/>
                <a:latin typeface="SF-Pro-Display"/>
              </a:rPr>
              <a:t>A </a:t>
            </a:r>
            <a:r>
              <a:rPr lang="en-US" b="1" i="0" dirty="0">
                <a:solidFill>
                  <a:srgbClr val="000000"/>
                </a:solidFill>
                <a:effectLst/>
                <a:latin typeface="SF-Pro-Display"/>
              </a:rPr>
              <a:t>Scheduler</a:t>
            </a:r>
            <a:r>
              <a:rPr lang="en-US" b="0" i="0" dirty="0">
                <a:solidFill>
                  <a:srgbClr val="000000"/>
                </a:solidFill>
                <a:effectLst/>
                <a:latin typeface="SF-Pro-Display"/>
              </a:rPr>
              <a:t> watches for new requests coming from the API Server and assigns them to healthy nodes. </a:t>
            </a:r>
          </a:p>
          <a:p>
            <a:pPr algn="l"/>
            <a:r>
              <a:rPr lang="en-US" b="0" i="0" dirty="0">
                <a:solidFill>
                  <a:srgbClr val="000000"/>
                </a:solidFill>
                <a:effectLst/>
                <a:latin typeface="SF-Pro-Display"/>
              </a:rPr>
              <a:t>It ranks the quality of the nodes and deploys pods to the best-suited node. </a:t>
            </a:r>
          </a:p>
          <a:p>
            <a:pPr algn="l"/>
            <a:r>
              <a:rPr lang="en-US" b="0" i="0" dirty="0">
                <a:solidFill>
                  <a:srgbClr val="000000"/>
                </a:solidFill>
                <a:effectLst/>
                <a:latin typeface="SF-Pro-Display"/>
              </a:rPr>
              <a:t>If there are no suitable nodes, the pods are put in a pending state until such a node appears.</a:t>
            </a:r>
          </a:p>
          <a:p>
            <a:endParaRPr lang="en-IN" dirty="0"/>
          </a:p>
        </p:txBody>
      </p:sp>
      <p:sp>
        <p:nvSpPr>
          <p:cNvPr id="3" name="Title 2">
            <a:extLst>
              <a:ext uri="{FF2B5EF4-FFF2-40B4-BE49-F238E27FC236}">
                <a16:creationId xmlns:a16="http://schemas.microsoft.com/office/drawing/2014/main" id="{84CB1948-2DBF-467F-A482-E2EE13409D7D}"/>
              </a:ext>
            </a:extLst>
          </p:cNvPr>
          <p:cNvSpPr>
            <a:spLocks noGrp="1"/>
          </p:cNvSpPr>
          <p:nvPr>
            <p:ph type="title"/>
          </p:nvPr>
        </p:nvSpPr>
        <p:spPr/>
        <p:txBody>
          <a:bodyPr/>
          <a:lstStyle/>
          <a:p>
            <a:r>
              <a:rPr lang="en-IN" dirty="0"/>
              <a:t>Scheduler</a:t>
            </a:r>
            <a:br>
              <a:rPr lang="en-IN" dirty="0"/>
            </a:br>
            <a:endParaRPr lang="en-IN" dirty="0"/>
          </a:p>
        </p:txBody>
      </p:sp>
    </p:spTree>
    <p:extLst>
      <p:ext uri="{BB962C8B-B14F-4D97-AF65-F5344CB8AC3E}">
        <p14:creationId xmlns:p14="http://schemas.microsoft.com/office/powerpoint/2010/main" val="402383942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E27CF8-DC03-421B-9144-18FD212DE45B}"/>
              </a:ext>
            </a:extLst>
          </p:cNvPr>
          <p:cNvSpPr>
            <a:spLocks noGrp="1"/>
          </p:cNvSpPr>
          <p:nvPr>
            <p:ph type="title"/>
          </p:nvPr>
        </p:nvSpPr>
        <p:spPr/>
        <p:txBody>
          <a:bodyPr/>
          <a:lstStyle/>
          <a:p>
            <a:r>
              <a:rPr lang="en-US" dirty="0"/>
              <a:t>What is Worker Node in Kubernetes Architecture</a:t>
            </a:r>
            <a:endParaRPr lang="en-IN" dirty="0"/>
          </a:p>
        </p:txBody>
      </p:sp>
      <p:pic>
        <p:nvPicPr>
          <p:cNvPr id="7170" name="Picture 2" descr="Diagram of Kubernetes Worker Node and its elements in Kubernetes Architecture.">
            <a:extLst>
              <a:ext uri="{FF2B5EF4-FFF2-40B4-BE49-F238E27FC236}">
                <a16:creationId xmlns:a16="http://schemas.microsoft.com/office/drawing/2014/main" id="{A9481A8A-FD37-4D78-96B2-0EF5A4699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6581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3851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DF13C2-7432-4E10-BF04-0F2B0181C16A}"/>
              </a:ext>
            </a:extLst>
          </p:cNvPr>
          <p:cNvSpPr>
            <a:spLocks noGrp="1"/>
          </p:cNvSpPr>
          <p:nvPr>
            <p:ph sz="quarter" idx="12"/>
          </p:nvPr>
        </p:nvSpPr>
        <p:spPr/>
        <p:txBody>
          <a:bodyPr>
            <a:normAutofit lnSpcReduction="10000"/>
          </a:bodyPr>
          <a:lstStyle/>
          <a:p>
            <a:r>
              <a:rPr lang="en-US" dirty="0"/>
              <a:t>The </a:t>
            </a:r>
            <a:r>
              <a:rPr lang="en-US" dirty="0" err="1"/>
              <a:t>kubelet</a:t>
            </a:r>
            <a:r>
              <a:rPr lang="en-US" dirty="0"/>
              <a:t> runs on </a:t>
            </a:r>
            <a:r>
              <a:rPr lang="en-US"/>
              <a:t>every worker node </a:t>
            </a:r>
            <a:r>
              <a:rPr lang="en-US" dirty="0"/>
              <a:t>in the cluster. </a:t>
            </a:r>
          </a:p>
          <a:p>
            <a:r>
              <a:rPr lang="en-US" dirty="0"/>
              <a:t>It is the principal Kubernetes agent. </a:t>
            </a:r>
          </a:p>
          <a:p>
            <a:r>
              <a:rPr lang="en-US" dirty="0"/>
              <a:t>By installing </a:t>
            </a:r>
            <a:r>
              <a:rPr lang="en-US" dirty="0" err="1"/>
              <a:t>kubelet</a:t>
            </a:r>
            <a:r>
              <a:rPr lang="en-US" dirty="0"/>
              <a:t>, the node’s CPU, RAM, and storage become part of the broader cluster. </a:t>
            </a:r>
          </a:p>
          <a:p>
            <a:r>
              <a:rPr lang="en-US" dirty="0"/>
              <a:t>It watches for tasks sent from the API Server, executes the task, and reports back to the Master. </a:t>
            </a:r>
          </a:p>
          <a:p>
            <a:r>
              <a:rPr lang="en-US" dirty="0"/>
              <a:t>It also monitors pods and reports back to the control panel if a pod is not fully functional. </a:t>
            </a:r>
          </a:p>
          <a:p>
            <a:r>
              <a:rPr lang="en-US" dirty="0"/>
              <a:t>Based on that information, the Master can then decide how to allocate tasks and resources to reach the desired state.</a:t>
            </a:r>
            <a:endParaRPr lang="en-IN" dirty="0"/>
          </a:p>
        </p:txBody>
      </p:sp>
      <p:sp>
        <p:nvSpPr>
          <p:cNvPr id="3" name="Title 2">
            <a:extLst>
              <a:ext uri="{FF2B5EF4-FFF2-40B4-BE49-F238E27FC236}">
                <a16:creationId xmlns:a16="http://schemas.microsoft.com/office/drawing/2014/main" id="{A37A4512-E374-4E5B-9D7C-1D9DB553ACF8}"/>
              </a:ext>
            </a:extLst>
          </p:cNvPr>
          <p:cNvSpPr>
            <a:spLocks noGrp="1"/>
          </p:cNvSpPr>
          <p:nvPr>
            <p:ph type="title"/>
          </p:nvPr>
        </p:nvSpPr>
        <p:spPr/>
        <p:txBody>
          <a:bodyPr/>
          <a:lstStyle/>
          <a:p>
            <a:r>
              <a:rPr lang="en-IN" dirty="0" err="1"/>
              <a:t>Kubelet</a:t>
            </a:r>
            <a:endParaRPr lang="en-IN" dirty="0"/>
          </a:p>
        </p:txBody>
      </p:sp>
    </p:spTree>
    <p:extLst>
      <p:ext uri="{BB962C8B-B14F-4D97-AF65-F5344CB8AC3E}">
        <p14:creationId xmlns:p14="http://schemas.microsoft.com/office/powerpoint/2010/main" val="395899879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D3C192-4757-41B0-AF6A-6096D01442B7}"/>
              </a:ext>
            </a:extLst>
          </p:cNvPr>
          <p:cNvSpPr>
            <a:spLocks noGrp="1"/>
          </p:cNvSpPr>
          <p:nvPr>
            <p:ph sz="quarter" idx="12"/>
          </p:nvPr>
        </p:nvSpPr>
        <p:spPr/>
        <p:txBody>
          <a:bodyPr/>
          <a:lstStyle/>
          <a:p>
            <a:r>
              <a:rPr lang="en-US" dirty="0"/>
              <a:t>The container runtime pulls images from a container image registry and starts and stops containers. </a:t>
            </a:r>
          </a:p>
          <a:p>
            <a:r>
              <a:rPr lang="en-US" dirty="0"/>
              <a:t>A 3rd party software or plugin, such as Docker, usually performs this function.</a:t>
            </a:r>
            <a:endParaRPr lang="en-IN" dirty="0"/>
          </a:p>
        </p:txBody>
      </p:sp>
      <p:sp>
        <p:nvSpPr>
          <p:cNvPr id="3" name="Title 2">
            <a:extLst>
              <a:ext uri="{FF2B5EF4-FFF2-40B4-BE49-F238E27FC236}">
                <a16:creationId xmlns:a16="http://schemas.microsoft.com/office/drawing/2014/main" id="{801F4A0D-955E-4BCE-ACCD-F174082E3F33}"/>
              </a:ext>
            </a:extLst>
          </p:cNvPr>
          <p:cNvSpPr>
            <a:spLocks noGrp="1"/>
          </p:cNvSpPr>
          <p:nvPr>
            <p:ph type="title"/>
          </p:nvPr>
        </p:nvSpPr>
        <p:spPr/>
        <p:txBody>
          <a:bodyPr/>
          <a:lstStyle/>
          <a:p>
            <a:r>
              <a:rPr lang="en-IN" dirty="0"/>
              <a:t>Container Runtime</a:t>
            </a:r>
          </a:p>
        </p:txBody>
      </p:sp>
    </p:spTree>
    <p:extLst>
      <p:ext uri="{BB962C8B-B14F-4D97-AF65-F5344CB8AC3E}">
        <p14:creationId xmlns:p14="http://schemas.microsoft.com/office/powerpoint/2010/main" val="16002250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4E3413-CBA9-42D1-80E0-F9471F639A14}"/>
              </a:ext>
            </a:extLst>
          </p:cNvPr>
          <p:cNvSpPr>
            <a:spLocks noGrp="1"/>
          </p:cNvSpPr>
          <p:nvPr>
            <p:ph sz="quarter" idx="12"/>
          </p:nvPr>
        </p:nvSpPr>
        <p:spPr/>
        <p:txBody>
          <a:bodyPr/>
          <a:lstStyle/>
          <a:p>
            <a:r>
              <a:rPr lang="en-US" dirty="0"/>
              <a:t>The </a:t>
            </a:r>
            <a:r>
              <a:rPr lang="en-US" dirty="0" err="1"/>
              <a:t>kube</a:t>
            </a:r>
            <a:r>
              <a:rPr lang="en-US" dirty="0"/>
              <a:t>-proxy makes sure that each node gets its IP address, implements local iptables and rules to handle routing and traffic load-balancing.</a:t>
            </a:r>
            <a:endParaRPr lang="en-IN" dirty="0"/>
          </a:p>
        </p:txBody>
      </p:sp>
      <p:sp>
        <p:nvSpPr>
          <p:cNvPr id="3" name="Title 2">
            <a:extLst>
              <a:ext uri="{FF2B5EF4-FFF2-40B4-BE49-F238E27FC236}">
                <a16:creationId xmlns:a16="http://schemas.microsoft.com/office/drawing/2014/main" id="{A69DFCC9-AFB9-4E26-97F6-553BB2111FC3}"/>
              </a:ext>
            </a:extLst>
          </p:cNvPr>
          <p:cNvSpPr>
            <a:spLocks noGrp="1"/>
          </p:cNvSpPr>
          <p:nvPr>
            <p:ph type="title"/>
          </p:nvPr>
        </p:nvSpPr>
        <p:spPr/>
        <p:txBody>
          <a:bodyPr/>
          <a:lstStyle/>
          <a:p>
            <a:r>
              <a:rPr lang="en-IN" dirty="0" err="1"/>
              <a:t>Kube</a:t>
            </a:r>
            <a:r>
              <a:rPr lang="en-IN" dirty="0"/>
              <a:t>-proxy</a:t>
            </a:r>
          </a:p>
        </p:txBody>
      </p:sp>
    </p:spTree>
    <p:extLst>
      <p:ext uri="{BB962C8B-B14F-4D97-AF65-F5344CB8AC3E}">
        <p14:creationId xmlns:p14="http://schemas.microsoft.com/office/powerpoint/2010/main" val="2749089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E48F04-0C94-4A10-932E-DD076089BA68}"/>
              </a:ext>
            </a:extLst>
          </p:cNvPr>
          <p:cNvSpPr>
            <a:spLocks noGrp="1"/>
          </p:cNvSpPr>
          <p:nvPr>
            <p:ph type="title"/>
          </p:nvPr>
        </p:nvSpPr>
        <p:spPr/>
        <p:txBody>
          <a:bodyPr/>
          <a:lstStyle/>
          <a:p>
            <a:r>
              <a:rPr lang="en-IN" dirty="0"/>
              <a:t>Eureka Cluster</a:t>
            </a:r>
          </a:p>
        </p:txBody>
      </p:sp>
      <p:pic>
        <p:nvPicPr>
          <p:cNvPr id="1026" name="Picture 2" descr="Image for post">
            <a:extLst>
              <a:ext uri="{FF2B5EF4-FFF2-40B4-BE49-F238E27FC236}">
                <a16:creationId xmlns:a16="http://schemas.microsoft.com/office/drawing/2014/main" id="{60AEDAFD-6355-4096-8F3E-95D73E84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12" y="1569244"/>
            <a:ext cx="8077200" cy="47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88321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439D8-C653-49DC-A1FA-DD170FE2270D}"/>
              </a:ext>
            </a:extLst>
          </p:cNvPr>
          <p:cNvSpPr>
            <a:spLocks noGrp="1"/>
          </p:cNvSpPr>
          <p:nvPr>
            <p:ph sz="quarter" idx="12"/>
          </p:nvPr>
        </p:nvSpPr>
        <p:spPr/>
        <p:txBody>
          <a:bodyPr/>
          <a:lstStyle/>
          <a:p>
            <a:r>
              <a:rPr lang="en-US" dirty="0"/>
              <a:t>A pod is the smallest element of scheduling in Kubernetes. Without it, a container cannot be part of a cluster. If you need to scale your app, you can only do so by adding or removing pods.</a:t>
            </a:r>
          </a:p>
          <a:p>
            <a:r>
              <a:rPr lang="en-US" dirty="0"/>
              <a:t>The pod serves as a ‘wrapper’ for a single container with the application code. Based on the availability of resources, the Master schedules the pod on a specific node and coordinates with the container runtime to launch the container</a:t>
            </a:r>
            <a:endParaRPr lang="en-IN" dirty="0"/>
          </a:p>
        </p:txBody>
      </p:sp>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spTree>
    <p:extLst>
      <p:ext uri="{BB962C8B-B14F-4D97-AF65-F5344CB8AC3E}">
        <p14:creationId xmlns:p14="http://schemas.microsoft.com/office/powerpoint/2010/main" val="22304569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pic>
        <p:nvPicPr>
          <p:cNvPr id="8194" name="Picture 2" descr="Diagram explanation of Kubernetes Deployment with Pod and Container.">
            <a:extLst>
              <a:ext uri="{FF2B5EF4-FFF2-40B4-BE49-F238E27FC236}">
                <a16:creationId xmlns:a16="http://schemas.microsoft.com/office/drawing/2014/main" id="{98B96894-051F-40C4-9B15-071BFB863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81138"/>
            <a:ext cx="7162800" cy="423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92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46794-1511-4BA9-B485-03663D65C13F}"/>
              </a:ext>
            </a:extLst>
          </p:cNvPr>
          <p:cNvSpPr>
            <a:spLocks noGrp="1"/>
          </p:cNvSpPr>
          <p:nvPr>
            <p:ph sz="quarter" idx="12"/>
          </p:nvPr>
        </p:nvSpPr>
        <p:spPr/>
        <p:txBody>
          <a:bodyPr>
            <a:normAutofit fontScale="85000" lnSpcReduction="10000"/>
          </a:bodyPr>
          <a:lstStyle/>
          <a:p>
            <a:r>
              <a:rPr lang="en-US" dirty="0"/>
              <a:t>In instances where pods unexpectedly fail to perform their tasks, Kubernetes does not attempt to fix them.</a:t>
            </a:r>
          </a:p>
          <a:p>
            <a:r>
              <a:rPr lang="en-US" dirty="0"/>
              <a:t>Instead, it creates and starts a new pod in its place. </a:t>
            </a:r>
          </a:p>
          <a:p>
            <a:r>
              <a:rPr lang="en-US" dirty="0"/>
              <a:t>This new pod is a replica, except for the DNS and IP address. </a:t>
            </a:r>
          </a:p>
          <a:p>
            <a:r>
              <a:rPr lang="en-US" dirty="0"/>
              <a:t>This feature has had a profound impact on how developers design applications.</a:t>
            </a:r>
          </a:p>
          <a:p>
            <a:r>
              <a:rPr lang="en-US" dirty="0"/>
              <a:t>Due to the flexible nature of Kubernetes architecture, applications no longer need to be tied to a particular instance of a pod. </a:t>
            </a:r>
          </a:p>
          <a:p>
            <a:r>
              <a:rPr lang="en-US" dirty="0"/>
              <a:t>Instead, applications need to be designed so that an entirely new pod, created anywhere within the cluster, can seamlessly take its place. To assist with this process, Kubernetes uses services</a:t>
            </a:r>
            <a:endParaRPr lang="en-IN" dirty="0"/>
          </a:p>
        </p:txBody>
      </p:sp>
      <p:sp>
        <p:nvSpPr>
          <p:cNvPr id="3" name="Title 2">
            <a:extLst>
              <a:ext uri="{FF2B5EF4-FFF2-40B4-BE49-F238E27FC236}">
                <a16:creationId xmlns:a16="http://schemas.microsoft.com/office/drawing/2014/main" id="{E100C8A1-7628-4704-8430-FD2D649956CA}"/>
              </a:ext>
            </a:extLst>
          </p:cNvPr>
          <p:cNvSpPr>
            <a:spLocks noGrp="1"/>
          </p:cNvSpPr>
          <p:nvPr>
            <p:ph type="title"/>
          </p:nvPr>
        </p:nvSpPr>
        <p:spPr/>
        <p:txBody>
          <a:bodyPr/>
          <a:lstStyle/>
          <a:p>
            <a:r>
              <a:rPr lang="en-IN" dirty="0"/>
              <a:t>Pod</a:t>
            </a:r>
            <a:br>
              <a:rPr lang="en-IN" dirty="0"/>
            </a:br>
            <a:endParaRPr lang="en-IN" dirty="0"/>
          </a:p>
        </p:txBody>
      </p:sp>
    </p:spTree>
    <p:extLst>
      <p:ext uri="{BB962C8B-B14F-4D97-AF65-F5344CB8AC3E}">
        <p14:creationId xmlns:p14="http://schemas.microsoft.com/office/powerpoint/2010/main" val="17444682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Kubernetes P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17766"/>
            <a:ext cx="8886825"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1821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77AA-EFB3-428C-9181-8366A96BB834}"/>
              </a:ext>
            </a:extLst>
          </p:cNvPr>
          <p:cNvSpPr>
            <a:spLocks noGrp="1"/>
          </p:cNvSpPr>
          <p:nvPr>
            <p:ph type="title"/>
          </p:nvPr>
        </p:nvSpPr>
        <p:spPr/>
        <p:txBody>
          <a:bodyPr/>
          <a:lstStyle/>
          <a:p>
            <a:r>
              <a:rPr lang="en-US" dirty="0"/>
              <a:t>Single Pod with multiple containers</a:t>
            </a:r>
            <a:endParaRPr lang="en-IN" dirty="0"/>
          </a:p>
        </p:txBody>
      </p:sp>
      <p:sp>
        <p:nvSpPr>
          <p:cNvPr id="3" name="Content Placeholder 2">
            <a:extLst>
              <a:ext uri="{FF2B5EF4-FFF2-40B4-BE49-F238E27FC236}">
                <a16:creationId xmlns:a16="http://schemas.microsoft.com/office/drawing/2014/main" id="{BDBBC2C4-BCE5-4967-9974-66D9E7BB1969}"/>
              </a:ext>
            </a:extLst>
          </p:cNvPr>
          <p:cNvSpPr>
            <a:spLocks noGrp="1"/>
          </p:cNvSpPr>
          <p:nvPr>
            <p:ph sz="quarter" idx="12"/>
          </p:nvPr>
        </p:nvSpPr>
        <p:spPr/>
        <p:txBody>
          <a:bodyPr>
            <a:normAutofit fontScale="85000" lnSpcReduction="20000"/>
          </a:bodyPr>
          <a:lstStyle/>
          <a:p>
            <a:r>
              <a:rPr lang="en-IN" dirty="0"/>
              <a:t>apiVersion: v1</a:t>
            </a:r>
          </a:p>
          <a:p>
            <a:r>
              <a:rPr lang="en-IN" dirty="0"/>
              <a:t>kind: Pod</a:t>
            </a:r>
          </a:p>
          <a:p>
            <a:r>
              <a:rPr lang="en-IN" dirty="0"/>
              <a:t>metadata:</a:t>
            </a:r>
          </a:p>
          <a:p>
            <a:r>
              <a:rPr lang="en-IN" dirty="0"/>
              <a:t>  name: mc1</a:t>
            </a:r>
          </a:p>
          <a:p>
            <a:r>
              <a:rPr lang="en-IN" dirty="0"/>
              <a:t>spec:</a:t>
            </a:r>
          </a:p>
          <a:p>
            <a:r>
              <a:rPr lang="en-IN" dirty="0"/>
              <a:t>  volumes:</a:t>
            </a:r>
          </a:p>
          <a:p>
            <a:r>
              <a:rPr lang="en-IN" dirty="0"/>
              <a:t>  - name: html</a:t>
            </a:r>
          </a:p>
          <a:p>
            <a:r>
              <a:rPr lang="en-IN" dirty="0"/>
              <a:t>    </a:t>
            </a:r>
            <a:r>
              <a:rPr lang="en-IN" dirty="0" err="1"/>
              <a:t>emptyDir</a:t>
            </a:r>
            <a:r>
              <a:rPr lang="en-IN" dirty="0"/>
              <a:t>: {}</a:t>
            </a:r>
          </a:p>
          <a:p>
            <a:r>
              <a:rPr lang="en-IN" dirty="0"/>
              <a:t>  containers:</a:t>
            </a:r>
          </a:p>
          <a:p>
            <a:r>
              <a:rPr lang="en-IN" dirty="0"/>
              <a:t>  - name: 1st</a:t>
            </a:r>
          </a:p>
          <a:p>
            <a:r>
              <a:rPr lang="en-IN" dirty="0"/>
              <a:t>    image: </a:t>
            </a:r>
            <a:r>
              <a:rPr lang="en-IN" dirty="0" err="1"/>
              <a:t>nginx</a:t>
            </a:r>
            <a:endParaRPr lang="en-IN" dirty="0"/>
          </a:p>
          <a:p>
            <a:endParaRPr lang="en-IN" dirty="0"/>
          </a:p>
        </p:txBody>
      </p:sp>
    </p:spTree>
    <p:extLst>
      <p:ext uri="{BB962C8B-B14F-4D97-AF65-F5344CB8AC3E}">
        <p14:creationId xmlns:p14="http://schemas.microsoft.com/office/powerpoint/2010/main" val="279407461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77AA-EFB3-428C-9181-8366A96BB834}"/>
              </a:ext>
            </a:extLst>
          </p:cNvPr>
          <p:cNvSpPr>
            <a:spLocks noGrp="1"/>
          </p:cNvSpPr>
          <p:nvPr>
            <p:ph type="title"/>
          </p:nvPr>
        </p:nvSpPr>
        <p:spPr/>
        <p:txBody>
          <a:bodyPr/>
          <a:lstStyle/>
          <a:p>
            <a:r>
              <a:rPr lang="en-IN" dirty="0"/>
              <a:t>Single Pod with multiple containers</a:t>
            </a:r>
          </a:p>
        </p:txBody>
      </p:sp>
      <p:sp>
        <p:nvSpPr>
          <p:cNvPr id="3" name="Content Placeholder 2">
            <a:extLst>
              <a:ext uri="{FF2B5EF4-FFF2-40B4-BE49-F238E27FC236}">
                <a16:creationId xmlns:a16="http://schemas.microsoft.com/office/drawing/2014/main" id="{BDBBC2C4-BCE5-4967-9974-66D9E7BB1969}"/>
              </a:ext>
            </a:extLst>
          </p:cNvPr>
          <p:cNvSpPr>
            <a:spLocks noGrp="1"/>
          </p:cNvSpPr>
          <p:nvPr>
            <p:ph sz="quarter" idx="12"/>
          </p:nvPr>
        </p:nvSpPr>
        <p:spPr/>
        <p:txBody>
          <a:bodyPr>
            <a:normAutofit fontScale="62500" lnSpcReduction="20000"/>
          </a:bodyPr>
          <a:lstStyle/>
          <a:p>
            <a:r>
              <a:rPr lang="en-IN" dirty="0"/>
              <a:t> </a:t>
            </a:r>
            <a:r>
              <a:rPr lang="en-IN" dirty="0" err="1"/>
              <a:t>volumeMounts</a:t>
            </a:r>
            <a:r>
              <a:rPr lang="en-IN" dirty="0"/>
              <a:t>:</a:t>
            </a:r>
          </a:p>
          <a:p>
            <a:r>
              <a:rPr lang="en-IN" dirty="0"/>
              <a:t>    - name: html</a:t>
            </a:r>
          </a:p>
          <a:p>
            <a:r>
              <a:rPr lang="en-IN" dirty="0"/>
              <a:t>      </a:t>
            </a:r>
            <a:r>
              <a:rPr lang="en-IN" dirty="0" err="1"/>
              <a:t>mountPath</a:t>
            </a:r>
            <a:r>
              <a:rPr lang="en-IN" dirty="0"/>
              <a:t>: /</a:t>
            </a:r>
            <a:r>
              <a:rPr lang="en-IN" dirty="0" err="1"/>
              <a:t>usr</a:t>
            </a:r>
            <a:r>
              <a:rPr lang="en-IN" dirty="0"/>
              <a:t>/share/</a:t>
            </a:r>
            <a:r>
              <a:rPr lang="en-IN" dirty="0" err="1"/>
              <a:t>nginx</a:t>
            </a:r>
            <a:r>
              <a:rPr lang="en-IN" dirty="0"/>
              <a:t>/html</a:t>
            </a:r>
          </a:p>
          <a:p>
            <a:r>
              <a:rPr lang="en-IN" dirty="0"/>
              <a:t>  - name: 2nd</a:t>
            </a:r>
          </a:p>
          <a:p>
            <a:r>
              <a:rPr lang="en-IN" dirty="0"/>
              <a:t>    image: </a:t>
            </a:r>
            <a:r>
              <a:rPr lang="en-IN" dirty="0" err="1"/>
              <a:t>debian</a:t>
            </a:r>
            <a:endParaRPr lang="en-IN" dirty="0"/>
          </a:p>
          <a:p>
            <a:r>
              <a:rPr lang="en-IN" dirty="0"/>
              <a:t>    </a:t>
            </a:r>
            <a:r>
              <a:rPr lang="en-IN" dirty="0" err="1"/>
              <a:t>volumeMounts</a:t>
            </a:r>
            <a:r>
              <a:rPr lang="en-IN" dirty="0"/>
              <a:t>:</a:t>
            </a:r>
          </a:p>
          <a:p>
            <a:r>
              <a:rPr lang="en-IN" dirty="0"/>
              <a:t>    - name: html</a:t>
            </a:r>
          </a:p>
          <a:p>
            <a:r>
              <a:rPr lang="en-IN" dirty="0"/>
              <a:t>      </a:t>
            </a:r>
            <a:r>
              <a:rPr lang="en-IN" dirty="0" err="1"/>
              <a:t>mountPath</a:t>
            </a:r>
            <a:r>
              <a:rPr lang="en-IN" dirty="0"/>
              <a:t>: /html</a:t>
            </a:r>
          </a:p>
          <a:p>
            <a:r>
              <a:rPr lang="en-IN" dirty="0"/>
              <a:t>    command: ["/bin/</a:t>
            </a:r>
            <a:r>
              <a:rPr lang="en-IN" dirty="0" err="1"/>
              <a:t>sh</a:t>
            </a:r>
            <a:r>
              <a:rPr lang="en-IN" dirty="0"/>
              <a:t>", "-c"]</a:t>
            </a:r>
          </a:p>
          <a:p>
            <a:r>
              <a:rPr lang="en-IN" dirty="0"/>
              <a:t>    </a:t>
            </a:r>
            <a:r>
              <a:rPr lang="en-IN" dirty="0" err="1"/>
              <a:t>args</a:t>
            </a:r>
            <a:r>
              <a:rPr lang="en-IN" dirty="0"/>
              <a:t>:</a:t>
            </a:r>
          </a:p>
          <a:p>
            <a:r>
              <a:rPr lang="en-IN" dirty="0"/>
              <a:t>      - while true; do</a:t>
            </a:r>
          </a:p>
          <a:p>
            <a:r>
              <a:rPr lang="en-IN" dirty="0"/>
              <a:t>          date &gt;&gt; /html/index.html;</a:t>
            </a:r>
          </a:p>
          <a:p>
            <a:r>
              <a:rPr lang="en-IN" dirty="0"/>
              <a:t>          sleep 1;</a:t>
            </a:r>
          </a:p>
          <a:p>
            <a:r>
              <a:rPr lang="en-IN" dirty="0"/>
              <a:t>        done</a:t>
            </a:r>
          </a:p>
        </p:txBody>
      </p:sp>
    </p:spTree>
    <p:extLst>
      <p:ext uri="{BB962C8B-B14F-4D97-AF65-F5344CB8AC3E}">
        <p14:creationId xmlns:p14="http://schemas.microsoft.com/office/powerpoint/2010/main" val="28323786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8B94-3E1C-496D-B662-209979590E01}"/>
              </a:ext>
            </a:extLst>
          </p:cNvPr>
          <p:cNvSpPr>
            <a:spLocks noGrp="1"/>
          </p:cNvSpPr>
          <p:nvPr>
            <p:ph type="title"/>
          </p:nvPr>
        </p:nvSpPr>
        <p:spPr/>
        <p:txBody>
          <a:bodyPr/>
          <a:lstStyle/>
          <a:p>
            <a:r>
              <a:rPr lang="en-IN" dirty="0"/>
              <a:t>States of a Pod</a:t>
            </a:r>
          </a:p>
        </p:txBody>
      </p:sp>
      <p:sp>
        <p:nvSpPr>
          <p:cNvPr id="3" name="Content Placeholder 2">
            <a:extLst>
              <a:ext uri="{FF2B5EF4-FFF2-40B4-BE49-F238E27FC236}">
                <a16:creationId xmlns:a16="http://schemas.microsoft.com/office/drawing/2014/main" id="{8C2EA145-30DD-44A1-91F5-533DBEE18487}"/>
              </a:ext>
            </a:extLst>
          </p:cNvPr>
          <p:cNvSpPr>
            <a:spLocks noGrp="1"/>
          </p:cNvSpPr>
          <p:nvPr>
            <p:ph sz="quarter" idx="12"/>
          </p:nvPr>
        </p:nvSpPr>
        <p:spPr/>
        <p:txBody>
          <a:bodyPr>
            <a:normAutofit fontScale="92500" lnSpcReduction="10000"/>
          </a:bodyPr>
          <a:lstStyle/>
          <a:p>
            <a:r>
              <a:rPr lang="en-US" dirty="0"/>
              <a:t>Through its lifecycle, a Pod can attain following states:</a:t>
            </a:r>
          </a:p>
          <a:p>
            <a:r>
              <a:rPr lang="en-US" dirty="0"/>
              <a:t>Pending: The pod is accepted by the Kubernetes system but its container(s) is/are not created yet.</a:t>
            </a:r>
          </a:p>
          <a:p>
            <a:r>
              <a:rPr lang="en-US" dirty="0"/>
              <a:t>Running: The pod is scheduled on a node and all its containers are created and at-least one container is in Running state.</a:t>
            </a:r>
          </a:p>
          <a:p>
            <a:r>
              <a:rPr lang="en-US" dirty="0"/>
              <a:t>Succeeded: All container(s) in the Pod have exited with status 0 and will not be restarted.</a:t>
            </a:r>
          </a:p>
          <a:p>
            <a:r>
              <a:rPr lang="en-US" dirty="0"/>
              <a:t>Failed: All container(s) of the Pod have exited and at least one container has returned a non-zero status.</a:t>
            </a:r>
          </a:p>
          <a:p>
            <a:r>
              <a:rPr lang="en-US" dirty="0" err="1"/>
              <a:t>CrashLoopBackoff</a:t>
            </a:r>
            <a:r>
              <a:rPr lang="en-US" dirty="0"/>
              <a:t>: The container fails to start and is tried again and again.</a:t>
            </a:r>
            <a:endParaRPr lang="en-IN" dirty="0"/>
          </a:p>
        </p:txBody>
      </p:sp>
    </p:spTree>
    <p:extLst>
      <p:ext uri="{BB962C8B-B14F-4D97-AF65-F5344CB8AC3E}">
        <p14:creationId xmlns:p14="http://schemas.microsoft.com/office/powerpoint/2010/main" val="282797561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reation of Pod">
            <a:extLst>
              <a:ext uri="{FF2B5EF4-FFF2-40B4-BE49-F238E27FC236}">
                <a16:creationId xmlns:a16="http://schemas.microsoft.com/office/drawing/2014/main" id="{1DF56501-66FC-4206-9AAE-0E9DDD3B0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77D10C-BE44-42C7-B438-82B84B7FE06C}"/>
              </a:ext>
            </a:extLst>
          </p:cNvPr>
          <p:cNvSpPr>
            <a:spLocks noGrp="1"/>
          </p:cNvSpPr>
          <p:nvPr>
            <p:ph type="title"/>
          </p:nvPr>
        </p:nvSpPr>
        <p:spPr/>
        <p:txBody>
          <a:bodyPr/>
          <a:lstStyle/>
          <a:p>
            <a:r>
              <a:rPr lang="en-IN" dirty="0"/>
              <a:t>Birth of a Pod</a:t>
            </a:r>
          </a:p>
        </p:txBody>
      </p:sp>
    </p:spTree>
    <p:extLst>
      <p:ext uri="{BB962C8B-B14F-4D97-AF65-F5344CB8AC3E}">
        <p14:creationId xmlns:p14="http://schemas.microsoft.com/office/powerpoint/2010/main" val="36286204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D10C-BE44-42C7-B438-82B84B7FE06C}"/>
              </a:ext>
            </a:extLst>
          </p:cNvPr>
          <p:cNvSpPr>
            <a:spLocks noGrp="1"/>
          </p:cNvSpPr>
          <p:nvPr>
            <p:ph type="title"/>
          </p:nvPr>
        </p:nvSpPr>
        <p:spPr/>
        <p:txBody>
          <a:bodyPr/>
          <a:lstStyle/>
          <a:p>
            <a:r>
              <a:rPr lang="en-IN" dirty="0"/>
              <a:t>Pod Termination</a:t>
            </a:r>
          </a:p>
        </p:txBody>
      </p:sp>
      <p:pic>
        <p:nvPicPr>
          <p:cNvPr id="17410" name="Picture 2" descr="Image title">
            <a:extLst>
              <a:ext uri="{FF2B5EF4-FFF2-40B4-BE49-F238E27FC236}">
                <a16:creationId xmlns:a16="http://schemas.microsoft.com/office/drawing/2014/main" id="{317C43DC-ACBE-4282-879C-AA6C9450E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5" y="1711764"/>
            <a:ext cx="9144000" cy="497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51311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0C0AA-9A08-4799-B0C1-D2814DDB629E}"/>
              </a:ext>
            </a:extLst>
          </p:cNvPr>
          <p:cNvSpPr>
            <a:spLocks noGrp="1"/>
          </p:cNvSpPr>
          <p:nvPr>
            <p:ph sz="quarter" idx="12"/>
          </p:nvPr>
        </p:nvSpPr>
        <p:spPr/>
        <p:txBody>
          <a:bodyPr>
            <a:normAutofit fontScale="85000" lnSpcReduction="20000"/>
          </a:bodyPr>
          <a:lstStyle/>
          <a:p>
            <a:r>
              <a:rPr lang="en-US" dirty="0"/>
              <a:t>Pods are not constant. One of the best features Kubernetes offers is that non-functioning pods get replaced by new ones automatically.</a:t>
            </a:r>
          </a:p>
          <a:p>
            <a:r>
              <a:rPr lang="en-US" dirty="0"/>
              <a:t>However, these new pods have a different set of IPs. It can lead to processing issues, and IP churn as the IPs no longer match. If left unattended, this property would make pods highly unreliable.</a:t>
            </a:r>
          </a:p>
          <a:p>
            <a:r>
              <a:rPr lang="en-US" dirty="0"/>
              <a:t>Services are introduced to provide reliable networking by bringing stable IP addresses and DNS names to the unstable world of pods.</a:t>
            </a:r>
          </a:p>
          <a:p>
            <a:r>
              <a:rPr lang="en-US" dirty="0"/>
              <a:t>By controlling traffic coming and going to the pod, a Kubernetes service provides a stable networking endpoint – a fixed IP, DNS, and port. </a:t>
            </a:r>
          </a:p>
          <a:p>
            <a:r>
              <a:rPr lang="en-US" dirty="0"/>
              <a:t>Through a service, any pod can be added or removed without the fear that basic network information would change in any way.</a:t>
            </a:r>
            <a:endParaRPr lang="en-IN" dirty="0"/>
          </a:p>
        </p:txBody>
      </p:sp>
      <p:sp>
        <p:nvSpPr>
          <p:cNvPr id="3" name="Title 2">
            <a:extLst>
              <a:ext uri="{FF2B5EF4-FFF2-40B4-BE49-F238E27FC236}">
                <a16:creationId xmlns:a16="http://schemas.microsoft.com/office/drawing/2014/main" id="{6CBDDA49-38F2-40CE-906A-D6E75ADC0E7F}"/>
              </a:ext>
            </a:extLst>
          </p:cNvPr>
          <p:cNvSpPr>
            <a:spLocks noGrp="1"/>
          </p:cNvSpPr>
          <p:nvPr>
            <p:ph type="title"/>
          </p:nvPr>
        </p:nvSpPr>
        <p:spPr/>
        <p:txBody>
          <a:bodyPr/>
          <a:lstStyle/>
          <a:p>
            <a:r>
              <a:rPr lang="en-IN" dirty="0"/>
              <a:t>Kubernetes Services</a:t>
            </a:r>
          </a:p>
        </p:txBody>
      </p:sp>
    </p:spTree>
    <p:extLst>
      <p:ext uri="{BB962C8B-B14F-4D97-AF65-F5344CB8AC3E}">
        <p14:creationId xmlns:p14="http://schemas.microsoft.com/office/powerpoint/2010/main" val="354294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0A416-C279-46D8-A452-DF2D5DAB40D8}"/>
              </a:ext>
            </a:extLst>
          </p:cNvPr>
          <p:cNvSpPr>
            <a:spLocks noGrp="1"/>
          </p:cNvSpPr>
          <p:nvPr>
            <p:ph sz="quarter" idx="12"/>
          </p:nvPr>
        </p:nvSpPr>
        <p:spPr/>
        <p:txBody>
          <a:bodyPr/>
          <a:lstStyle/>
          <a:p>
            <a:r>
              <a:rPr lang="en-US" dirty="0"/>
              <a:t>Step 1 — Edit the hosts file (Windows): You have to first edit the C:\Windows\System32\drivers\etc\hosts file</a:t>
            </a:r>
          </a:p>
          <a:p>
            <a:r>
              <a:rPr lang="en-IN" b="0" i="0" dirty="0">
                <a:solidFill>
                  <a:srgbClr val="292929"/>
                </a:solidFill>
                <a:effectLst/>
                <a:latin typeface="Menlo"/>
              </a:rPr>
              <a:t>127.0.0.1 peer-1-server.com</a:t>
            </a:r>
            <a:br>
              <a:rPr lang="en-IN" dirty="0"/>
            </a:br>
            <a:r>
              <a:rPr lang="en-IN" b="0" i="0" dirty="0">
                <a:solidFill>
                  <a:srgbClr val="292929"/>
                </a:solidFill>
                <a:effectLst/>
                <a:latin typeface="Menlo"/>
              </a:rPr>
              <a:t>127.0.0.1 peer-2-server.com</a:t>
            </a:r>
            <a:br>
              <a:rPr lang="en-IN" dirty="0"/>
            </a:br>
            <a:r>
              <a:rPr lang="en-IN" b="0" i="0" dirty="0">
                <a:solidFill>
                  <a:srgbClr val="292929"/>
                </a:solidFill>
                <a:effectLst/>
                <a:latin typeface="Menlo"/>
              </a:rPr>
              <a:t>127.0.0.1 peer-3-server.com</a:t>
            </a:r>
            <a:endParaRPr lang="en-US" b="0" i="0" dirty="0">
              <a:solidFill>
                <a:srgbClr val="292929"/>
              </a:solidFill>
              <a:effectLst/>
              <a:latin typeface="Menlo"/>
            </a:endParaRPr>
          </a:p>
          <a:p>
            <a:r>
              <a:rPr lang="en-US" b="1" i="0" dirty="0">
                <a:solidFill>
                  <a:srgbClr val="292929"/>
                </a:solidFill>
                <a:effectLst/>
                <a:latin typeface="charter"/>
              </a:rPr>
              <a:t>Step 2 — Build the Eureka server</a:t>
            </a:r>
          </a:p>
          <a:p>
            <a:r>
              <a:rPr lang="en-US" dirty="0"/>
              <a:t>Step 3 — Start the Eureka Server</a:t>
            </a:r>
            <a:endParaRPr lang="en-IN" dirty="0"/>
          </a:p>
        </p:txBody>
      </p:sp>
      <p:sp>
        <p:nvSpPr>
          <p:cNvPr id="3" name="Title 2">
            <a:extLst>
              <a:ext uri="{FF2B5EF4-FFF2-40B4-BE49-F238E27FC236}">
                <a16:creationId xmlns:a16="http://schemas.microsoft.com/office/drawing/2014/main" id="{65D45D77-F1CF-425F-8A34-35DBB0B81CF6}"/>
              </a:ext>
            </a:extLst>
          </p:cNvPr>
          <p:cNvSpPr>
            <a:spLocks noGrp="1"/>
          </p:cNvSpPr>
          <p:nvPr>
            <p:ph type="title"/>
          </p:nvPr>
        </p:nvSpPr>
        <p:spPr/>
        <p:txBody>
          <a:bodyPr/>
          <a:lstStyle/>
          <a:p>
            <a:r>
              <a:rPr lang="en-IN" dirty="0"/>
              <a:t>Eureka Cluster</a:t>
            </a:r>
          </a:p>
        </p:txBody>
      </p:sp>
    </p:spTree>
    <p:extLst>
      <p:ext uri="{BB962C8B-B14F-4D97-AF65-F5344CB8AC3E}">
        <p14:creationId xmlns:p14="http://schemas.microsoft.com/office/powerpoint/2010/main" val="156800116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1CCF8-F77D-4780-8DE4-42D3395A8449}"/>
              </a:ext>
            </a:extLst>
          </p:cNvPr>
          <p:cNvSpPr>
            <a:spLocks noGrp="1"/>
          </p:cNvSpPr>
          <p:nvPr>
            <p:ph sz="quarter" idx="12"/>
          </p:nvPr>
        </p:nvSpPr>
        <p:spPr/>
        <p:txBody>
          <a:bodyPr>
            <a:normAutofit fontScale="92500" lnSpcReduction="20000"/>
          </a:bodyPr>
          <a:lstStyle/>
          <a:p>
            <a:r>
              <a:rPr lang="en-US" dirty="0"/>
              <a:t>Pods are associated with services through key-value pairs called labels and selectors. </a:t>
            </a:r>
          </a:p>
          <a:p>
            <a:r>
              <a:rPr lang="en-US" dirty="0"/>
              <a:t>A service automatically discovers a new pod with labels that match the selector.</a:t>
            </a:r>
          </a:p>
          <a:p>
            <a:r>
              <a:rPr lang="en-US" dirty="0"/>
              <a:t>This process seamlessly adds new pods to the service, and at the same time, removes terminated pods from the cluster.</a:t>
            </a:r>
          </a:p>
          <a:p>
            <a:r>
              <a:rPr lang="en-US" dirty="0"/>
              <a:t>For example, if the desired state includes three replicas of a pod and a node running one replica fails, the current state is reduced to two pods. </a:t>
            </a:r>
          </a:p>
          <a:p>
            <a:r>
              <a:rPr lang="en-US" dirty="0"/>
              <a:t>Kubernetes observers that the desired state is three pods. </a:t>
            </a:r>
          </a:p>
          <a:p>
            <a:r>
              <a:rPr lang="en-US" dirty="0"/>
              <a:t>It then schedules one new replica to take the place of the failed pod and assigns it to another node in the cluster.</a:t>
            </a:r>
          </a:p>
        </p:txBody>
      </p:sp>
      <p:sp>
        <p:nvSpPr>
          <p:cNvPr id="3" name="Title 2">
            <a:extLst>
              <a:ext uri="{FF2B5EF4-FFF2-40B4-BE49-F238E27FC236}">
                <a16:creationId xmlns:a16="http://schemas.microsoft.com/office/drawing/2014/main" id="{4D3D02CC-53D0-41BB-80E4-0978769F6A49}"/>
              </a:ext>
            </a:extLst>
          </p:cNvPr>
          <p:cNvSpPr>
            <a:spLocks noGrp="1"/>
          </p:cNvSpPr>
          <p:nvPr>
            <p:ph type="title"/>
          </p:nvPr>
        </p:nvSpPr>
        <p:spPr/>
        <p:txBody>
          <a:bodyPr/>
          <a:lstStyle/>
          <a:p>
            <a:r>
              <a:rPr lang="en-US" dirty="0"/>
              <a:t>How Do Kubernetes Services Work?</a:t>
            </a:r>
            <a:endParaRPr lang="en-IN" dirty="0"/>
          </a:p>
        </p:txBody>
      </p:sp>
    </p:spTree>
    <p:extLst>
      <p:ext uri="{BB962C8B-B14F-4D97-AF65-F5344CB8AC3E}">
        <p14:creationId xmlns:p14="http://schemas.microsoft.com/office/powerpoint/2010/main" val="24989896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1CCF8-F77D-4780-8DE4-42D3395A8449}"/>
              </a:ext>
            </a:extLst>
          </p:cNvPr>
          <p:cNvSpPr>
            <a:spLocks noGrp="1"/>
          </p:cNvSpPr>
          <p:nvPr>
            <p:ph sz="quarter" idx="12"/>
          </p:nvPr>
        </p:nvSpPr>
        <p:spPr/>
        <p:txBody>
          <a:bodyPr>
            <a:normAutofit/>
          </a:bodyPr>
          <a:lstStyle/>
          <a:p>
            <a:r>
              <a:rPr lang="en-US" dirty="0"/>
              <a:t>The same would apply when updating or scaling the application by adding or removing pods. </a:t>
            </a:r>
          </a:p>
          <a:p>
            <a:r>
              <a:rPr lang="en-US" dirty="0"/>
              <a:t>Once we update the desired state, Kubernetes notices the discrepancy and adds or removes pods to match the manifest file. </a:t>
            </a:r>
          </a:p>
          <a:p>
            <a:r>
              <a:rPr lang="en-US" dirty="0"/>
              <a:t>The Kubernetes control panel records, implements, and runs background reconciliation loops that continuously check to see if the environment matches user-defined requirements.</a:t>
            </a:r>
          </a:p>
        </p:txBody>
      </p:sp>
      <p:sp>
        <p:nvSpPr>
          <p:cNvPr id="3" name="Title 2">
            <a:extLst>
              <a:ext uri="{FF2B5EF4-FFF2-40B4-BE49-F238E27FC236}">
                <a16:creationId xmlns:a16="http://schemas.microsoft.com/office/drawing/2014/main" id="{4D3D02CC-53D0-41BB-80E4-0978769F6A49}"/>
              </a:ext>
            </a:extLst>
          </p:cNvPr>
          <p:cNvSpPr>
            <a:spLocks noGrp="1"/>
          </p:cNvSpPr>
          <p:nvPr>
            <p:ph type="title"/>
          </p:nvPr>
        </p:nvSpPr>
        <p:spPr/>
        <p:txBody>
          <a:bodyPr/>
          <a:lstStyle/>
          <a:p>
            <a:r>
              <a:rPr lang="en-US" dirty="0"/>
              <a:t>How Do Kubernetes Services Work?</a:t>
            </a:r>
            <a:endParaRPr lang="en-IN" dirty="0"/>
          </a:p>
        </p:txBody>
      </p:sp>
    </p:spTree>
    <p:extLst>
      <p:ext uri="{BB962C8B-B14F-4D97-AF65-F5344CB8AC3E}">
        <p14:creationId xmlns:p14="http://schemas.microsoft.com/office/powerpoint/2010/main" val="21008391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pic>
        <p:nvPicPr>
          <p:cNvPr id="10242" name="Picture 2" descr="Diagram that displays traditional software deployment on server.">
            <a:extLst>
              <a:ext uri="{FF2B5EF4-FFF2-40B4-BE49-F238E27FC236}">
                <a16:creationId xmlns:a16="http://schemas.microsoft.com/office/drawing/2014/main" id="{CB4589E7-407E-40FE-89CB-97AD7E0DB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7620000" cy="3829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D465B9-F5E3-423B-A3D2-A042C6092C82}"/>
              </a:ext>
            </a:extLst>
          </p:cNvPr>
          <p:cNvSpPr txBox="1"/>
          <p:nvPr/>
        </p:nvSpPr>
        <p:spPr>
          <a:xfrm>
            <a:off x="2133600" y="1338590"/>
            <a:ext cx="3592265" cy="523220"/>
          </a:xfrm>
          <a:prstGeom prst="rect">
            <a:avLst/>
          </a:prstGeom>
          <a:noFill/>
        </p:spPr>
        <p:txBody>
          <a:bodyPr wrap="none" rtlCol="0">
            <a:spAutoFit/>
          </a:bodyPr>
          <a:lstStyle/>
          <a:p>
            <a:r>
              <a:rPr lang="en-IN" sz="2800" b="0" i="1" dirty="0">
                <a:solidFill>
                  <a:srgbClr val="FF0000"/>
                </a:solidFill>
                <a:effectLst/>
                <a:latin typeface="SF-Pro-Display"/>
              </a:rPr>
              <a:t>Traditional Deployment</a:t>
            </a:r>
            <a:endParaRPr lang="en-IN" sz="2800" dirty="0">
              <a:solidFill>
                <a:srgbClr val="FF0000"/>
              </a:solidFill>
            </a:endParaRPr>
          </a:p>
        </p:txBody>
      </p:sp>
    </p:spTree>
    <p:extLst>
      <p:ext uri="{BB962C8B-B14F-4D97-AF65-F5344CB8AC3E}">
        <p14:creationId xmlns:p14="http://schemas.microsoft.com/office/powerpoint/2010/main" val="36886895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sp>
        <p:nvSpPr>
          <p:cNvPr id="4" name="TextBox 3">
            <a:extLst>
              <a:ext uri="{FF2B5EF4-FFF2-40B4-BE49-F238E27FC236}">
                <a16:creationId xmlns:a16="http://schemas.microsoft.com/office/drawing/2014/main" id="{F6D465B9-F5E3-423B-A3D2-A042C6092C82}"/>
              </a:ext>
            </a:extLst>
          </p:cNvPr>
          <p:cNvSpPr txBox="1"/>
          <p:nvPr/>
        </p:nvSpPr>
        <p:spPr>
          <a:xfrm>
            <a:off x="2133600" y="1338590"/>
            <a:ext cx="3533853" cy="523220"/>
          </a:xfrm>
          <a:prstGeom prst="rect">
            <a:avLst/>
          </a:prstGeom>
          <a:noFill/>
        </p:spPr>
        <p:txBody>
          <a:bodyPr wrap="none" rtlCol="0">
            <a:spAutoFit/>
          </a:bodyPr>
          <a:lstStyle/>
          <a:p>
            <a:r>
              <a:rPr lang="en-IN" sz="2800" b="0" i="1" dirty="0">
                <a:solidFill>
                  <a:srgbClr val="FF0000"/>
                </a:solidFill>
                <a:effectLst/>
                <a:latin typeface="SF-Pro-Display"/>
              </a:rPr>
              <a:t>virtualized Deployment</a:t>
            </a:r>
            <a:endParaRPr lang="en-IN" sz="2800" dirty="0">
              <a:solidFill>
                <a:srgbClr val="FF0000"/>
              </a:solidFill>
            </a:endParaRPr>
          </a:p>
        </p:txBody>
      </p:sp>
      <p:pic>
        <p:nvPicPr>
          <p:cNvPr id="12290" name="Picture 2" descr="Diagram that displays how deployment works on Virtual Machine.">
            <a:extLst>
              <a:ext uri="{FF2B5EF4-FFF2-40B4-BE49-F238E27FC236}">
                <a16:creationId xmlns:a16="http://schemas.microsoft.com/office/drawing/2014/main" id="{5E081757-AEA3-402C-ABE0-5320DB0A9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76200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3826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CF37D-0EBD-412C-8E47-425A2AB7EF77}"/>
              </a:ext>
            </a:extLst>
          </p:cNvPr>
          <p:cNvSpPr>
            <a:spLocks noGrp="1"/>
          </p:cNvSpPr>
          <p:nvPr>
            <p:ph type="title"/>
          </p:nvPr>
        </p:nvSpPr>
        <p:spPr/>
        <p:txBody>
          <a:bodyPr/>
          <a:lstStyle/>
          <a:p>
            <a:r>
              <a:rPr lang="en-IN" dirty="0"/>
              <a:t>What is Container Deployment?</a:t>
            </a:r>
          </a:p>
        </p:txBody>
      </p:sp>
      <p:sp>
        <p:nvSpPr>
          <p:cNvPr id="4" name="TextBox 3">
            <a:extLst>
              <a:ext uri="{FF2B5EF4-FFF2-40B4-BE49-F238E27FC236}">
                <a16:creationId xmlns:a16="http://schemas.microsoft.com/office/drawing/2014/main" id="{F6D465B9-F5E3-423B-A3D2-A042C6092C82}"/>
              </a:ext>
            </a:extLst>
          </p:cNvPr>
          <p:cNvSpPr txBox="1"/>
          <p:nvPr/>
        </p:nvSpPr>
        <p:spPr>
          <a:xfrm>
            <a:off x="2133600" y="1338590"/>
            <a:ext cx="3355727" cy="523220"/>
          </a:xfrm>
          <a:prstGeom prst="rect">
            <a:avLst/>
          </a:prstGeom>
          <a:noFill/>
        </p:spPr>
        <p:txBody>
          <a:bodyPr wrap="none" rtlCol="0">
            <a:spAutoFit/>
          </a:bodyPr>
          <a:lstStyle/>
          <a:p>
            <a:r>
              <a:rPr lang="en-IN" sz="2800" b="0" i="1" dirty="0" err="1">
                <a:solidFill>
                  <a:srgbClr val="FF0000"/>
                </a:solidFill>
                <a:effectLst/>
                <a:latin typeface="SF-Pro-Display"/>
              </a:rPr>
              <a:t>ContainerDeployment</a:t>
            </a:r>
            <a:endParaRPr lang="en-IN" sz="2800" dirty="0">
              <a:solidFill>
                <a:srgbClr val="FF0000"/>
              </a:solidFill>
            </a:endParaRPr>
          </a:p>
        </p:txBody>
      </p:sp>
      <p:pic>
        <p:nvPicPr>
          <p:cNvPr id="13314" name="Picture 2" descr="Diagram of Container Deployment.">
            <a:extLst>
              <a:ext uri="{FF2B5EF4-FFF2-40B4-BE49-F238E27FC236}">
                <a16:creationId xmlns:a16="http://schemas.microsoft.com/office/drawing/2014/main" id="{A3B6E060-1E13-4E7A-824B-189E20912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60" y="2514600"/>
            <a:ext cx="762952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27163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5" name="Picture 4">
            <a:extLst>
              <a:ext uri="{FF2B5EF4-FFF2-40B4-BE49-F238E27FC236}">
                <a16:creationId xmlns:a16="http://schemas.microsoft.com/office/drawing/2014/main" id="{2A82FFF7-6C65-4F70-8945-A8C0A7794282}"/>
              </a:ext>
            </a:extLst>
          </p:cNvPr>
          <p:cNvPicPr>
            <a:picLocks noChangeAspect="1"/>
          </p:cNvPicPr>
          <p:nvPr/>
        </p:nvPicPr>
        <p:blipFill>
          <a:blip r:embed="rId2"/>
          <a:stretch>
            <a:fillRect/>
          </a:stretch>
        </p:blipFill>
        <p:spPr>
          <a:xfrm>
            <a:off x="-8335" y="1371600"/>
            <a:ext cx="9144000" cy="5143500"/>
          </a:xfrm>
          <a:prstGeom prst="rect">
            <a:avLst/>
          </a:prstGeom>
        </p:spPr>
      </p:pic>
    </p:spTree>
    <p:extLst>
      <p:ext uri="{BB962C8B-B14F-4D97-AF65-F5344CB8AC3E}">
        <p14:creationId xmlns:p14="http://schemas.microsoft.com/office/powerpoint/2010/main" val="364695753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3755A-ED56-4B3D-AFE0-4C891C01BB8A}"/>
              </a:ext>
            </a:extLst>
          </p:cNvPr>
          <p:cNvSpPr>
            <a:spLocks noGrp="1"/>
          </p:cNvSpPr>
          <p:nvPr>
            <p:ph sz="quarter" idx="12"/>
          </p:nvPr>
        </p:nvSpPr>
        <p:spPr>
          <a:xfrm>
            <a:off x="457201" y="1381125"/>
            <a:ext cx="8228012" cy="600075"/>
          </a:xfrm>
        </p:spPr>
        <p:txBody>
          <a:bodyPr/>
          <a:lstStyle/>
          <a:p>
            <a:r>
              <a:rPr lang="en-IN" dirty="0"/>
              <a:t>docker run -p 5000:8087 k8flask:latest</a:t>
            </a:r>
          </a:p>
        </p:txBody>
      </p:sp>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6" name="Picture 5">
            <a:extLst>
              <a:ext uri="{FF2B5EF4-FFF2-40B4-BE49-F238E27FC236}">
                <a16:creationId xmlns:a16="http://schemas.microsoft.com/office/drawing/2014/main" id="{984723DE-93B5-463E-8FAD-6A74903DC119}"/>
              </a:ext>
            </a:extLst>
          </p:cNvPr>
          <p:cNvPicPr>
            <a:picLocks noChangeAspect="1"/>
          </p:cNvPicPr>
          <p:nvPr/>
        </p:nvPicPr>
        <p:blipFill rotWithShape="1">
          <a:blip r:embed="rId2"/>
          <a:srcRect b="55556"/>
          <a:stretch/>
        </p:blipFill>
        <p:spPr>
          <a:xfrm>
            <a:off x="0" y="2514600"/>
            <a:ext cx="9144000" cy="2286000"/>
          </a:xfrm>
          <a:prstGeom prst="rect">
            <a:avLst/>
          </a:prstGeom>
        </p:spPr>
      </p:pic>
      <p:pic>
        <p:nvPicPr>
          <p:cNvPr id="8" name="Picture 7">
            <a:extLst>
              <a:ext uri="{FF2B5EF4-FFF2-40B4-BE49-F238E27FC236}">
                <a16:creationId xmlns:a16="http://schemas.microsoft.com/office/drawing/2014/main" id="{2890C21E-B0BD-4101-AE32-7A605F2F91ED}"/>
              </a:ext>
            </a:extLst>
          </p:cNvPr>
          <p:cNvPicPr>
            <a:picLocks noChangeAspect="1"/>
          </p:cNvPicPr>
          <p:nvPr/>
        </p:nvPicPr>
        <p:blipFill rotWithShape="1">
          <a:blip r:embed="rId3"/>
          <a:srcRect b="67778"/>
          <a:stretch/>
        </p:blipFill>
        <p:spPr>
          <a:xfrm>
            <a:off x="0" y="5011674"/>
            <a:ext cx="9144000" cy="1657350"/>
          </a:xfrm>
          <a:prstGeom prst="rect">
            <a:avLst/>
          </a:prstGeom>
        </p:spPr>
      </p:pic>
    </p:spTree>
    <p:extLst>
      <p:ext uri="{BB962C8B-B14F-4D97-AF65-F5344CB8AC3E}">
        <p14:creationId xmlns:p14="http://schemas.microsoft.com/office/powerpoint/2010/main" val="121285587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3755A-ED56-4B3D-AFE0-4C891C01BB8A}"/>
              </a:ext>
            </a:extLst>
          </p:cNvPr>
          <p:cNvSpPr>
            <a:spLocks noGrp="1"/>
          </p:cNvSpPr>
          <p:nvPr>
            <p:ph sz="quarter" idx="12"/>
          </p:nvPr>
        </p:nvSpPr>
        <p:spPr>
          <a:xfrm>
            <a:off x="457201" y="1381125"/>
            <a:ext cx="8228012" cy="1590675"/>
          </a:xfrm>
        </p:spPr>
        <p:txBody>
          <a:bodyPr>
            <a:normAutofit/>
          </a:bodyPr>
          <a:lstStyle/>
          <a:p>
            <a:r>
              <a:rPr lang="en-IN" dirty="0"/>
              <a:t>docker tag k8flask:latest </a:t>
            </a:r>
            <a:r>
              <a:rPr lang="en-IN" dirty="0" err="1"/>
              <a:t>eswaribala</a:t>
            </a:r>
            <a:r>
              <a:rPr lang="en-IN" dirty="0"/>
              <a:t>/ecommercecgirepo:p1</a:t>
            </a:r>
          </a:p>
          <a:p>
            <a:r>
              <a:rPr lang="en-IN" dirty="0"/>
              <a:t>Docker push </a:t>
            </a:r>
            <a:r>
              <a:rPr lang="en-IN" dirty="0" err="1"/>
              <a:t>eswaribala</a:t>
            </a:r>
            <a:r>
              <a:rPr lang="en-IN" dirty="0"/>
              <a:t>/ecommercecgirepo:p1</a:t>
            </a:r>
          </a:p>
        </p:txBody>
      </p:sp>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5" name="Picture 4">
            <a:extLst>
              <a:ext uri="{FF2B5EF4-FFF2-40B4-BE49-F238E27FC236}">
                <a16:creationId xmlns:a16="http://schemas.microsoft.com/office/drawing/2014/main" id="{52B83B9F-17DC-4826-94F0-998BA0B60B7D}"/>
              </a:ext>
            </a:extLst>
          </p:cNvPr>
          <p:cNvPicPr>
            <a:picLocks noChangeAspect="1"/>
          </p:cNvPicPr>
          <p:nvPr/>
        </p:nvPicPr>
        <p:blipFill rotWithShape="1">
          <a:blip r:embed="rId2"/>
          <a:srcRect b="31852"/>
          <a:stretch/>
        </p:blipFill>
        <p:spPr>
          <a:xfrm>
            <a:off x="0" y="2905125"/>
            <a:ext cx="9144000" cy="3505200"/>
          </a:xfrm>
          <a:prstGeom prst="rect">
            <a:avLst/>
          </a:prstGeom>
        </p:spPr>
      </p:pic>
    </p:spTree>
    <p:extLst>
      <p:ext uri="{BB962C8B-B14F-4D97-AF65-F5344CB8AC3E}">
        <p14:creationId xmlns:p14="http://schemas.microsoft.com/office/powerpoint/2010/main" val="122405709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7" name="Picture 6">
            <a:extLst>
              <a:ext uri="{FF2B5EF4-FFF2-40B4-BE49-F238E27FC236}">
                <a16:creationId xmlns:a16="http://schemas.microsoft.com/office/drawing/2014/main" id="{CBD940D9-946A-427E-BF84-F2F159F2F011}"/>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34656658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EED2556F-993E-48A8-B356-9D8FA1BFD006}"/>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80739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0A416-C279-46D8-A452-DF2D5DAB40D8}"/>
              </a:ext>
            </a:extLst>
          </p:cNvPr>
          <p:cNvSpPr>
            <a:spLocks noGrp="1"/>
          </p:cNvSpPr>
          <p:nvPr>
            <p:ph sz="quarter" idx="12"/>
          </p:nvPr>
        </p:nvSpPr>
        <p:spPr/>
        <p:txBody>
          <a:bodyPr/>
          <a:lstStyle/>
          <a:p>
            <a:r>
              <a:rPr lang="en-US" dirty="0"/>
              <a:t>java -jar -</a:t>
            </a:r>
            <a:r>
              <a:rPr lang="en-US" dirty="0" err="1"/>
              <a:t>Dspring.profiles.active</a:t>
            </a:r>
            <a:r>
              <a:rPr lang="en-US" dirty="0"/>
              <a:t>=peer-1 eureka-server-1.0.0-SNAPSHOT.jar</a:t>
            </a:r>
          </a:p>
          <a:p>
            <a:r>
              <a:rPr lang="en-US" dirty="0"/>
              <a:t>java -jar -</a:t>
            </a:r>
            <a:r>
              <a:rPr lang="en-US" dirty="0" err="1"/>
              <a:t>Dspring.profiles.active</a:t>
            </a:r>
            <a:r>
              <a:rPr lang="en-US" dirty="0"/>
              <a:t>=peer-2 eureka-server-1.0.0-SNAPSHOT.jar</a:t>
            </a:r>
          </a:p>
          <a:p>
            <a:r>
              <a:rPr lang="en-US" dirty="0"/>
              <a:t>java -jar -</a:t>
            </a:r>
            <a:r>
              <a:rPr lang="en-US" dirty="0" err="1"/>
              <a:t>Dspring.profiles.active</a:t>
            </a:r>
            <a:r>
              <a:rPr lang="en-US" dirty="0"/>
              <a:t>=peer-3 eureka-server-1.0.0-SNAPSHOT.jar</a:t>
            </a:r>
            <a:endParaRPr lang="en-IN" dirty="0"/>
          </a:p>
        </p:txBody>
      </p:sp>
      <p:sp>
        <p:nvSpPr>
          <p:cNvPr id="3" name="Title 2">
            <a:extLst>
              <a:ext uri="{FF2B5EF4-FFF2-40B4-BE49-F238E27FC236}">
                <a16:creationId xmlns:a16="http://schemas.microsoft.com/office/drawing/2014/main" id="{65D45D77-F1CF-425F-8A34-35DBB0B81CF6}"/>
              </a:ext>
            </a:extLst>
          </p:cNvPr>
          <p:cNvSpPr>
            <a:spLocks noGrp="1"/>
          </p:cNvSpPr>
          <p:nvPr>
            <p:ph type="title"/>
          </p:nvPr>
        </p:nvSpPr>
        <p:spPr/>
        <p:txBody>
          <a:bodyPr/>
          <a:lstStyle/>
          <a:p>
            <a:r>
              <a:rPr lang="en-IN" dirty="0"/>
              <a:t>Eureka Cluster</a:t>
            </a:r>
          </a:p>
        </p:txBody>
      </p:sp>
    </p:spTree>
    <p:extLst>
      <p:ext uri="{BB962C8B-B14F-4D97-AF65-F5344CB8AC3E}">
        <p14:creationId xmlns:p14="http://schemas.microsoft.com/office/powerpoint/2010/main" val="8606878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E23F1B72-0C39-42E8-A1CC-42128BEC8EE4}"/>
              </a:ext>
            </a:extLst>
          </p:cNvPr>
          <p:cNvPicPr>
            <a:picLocks noChangeAspect="1"/>
          </p:cNvPicPr>
          <p:nvPr/>
        </p:nvPicPr>
        <p:blipFill>
          <a:blip r:embed="rId2"/>
          <a:stretch>
            <a:fillRect/>
          </a:stretch>
        </p:blipFill>
        <p:spPr>
          <a:xfrm>
            <a:off x="14140" y="1371600"/>
            <a:ext cx="9144000" cy="5143500"/>
          </a:xfrm>
          <a:prstGeom prst="rect">
            <a:avLst/>
          </a:prstGeom>
        </p:spPr>
      </p:pic>
    </p:spTree>
    <p:extLst>
      <p:ext uri="{BB962C8B-B14F-4D97-AF65-F5344CB8AC3E}">
        <p14:creationId xmlns:p14="http://schemas.microsoft.com/office/powerpoint/2010/main" val="1573142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0A416-C279-46D8-A452-DF2D5DAB40D8}"/>
              </a:ext>
            </a:extLst>
          </p:cNvPr>
          <p:cNvSpPr>
            <a:spLocks noGrp="1"/>
          </p:cNvSpPr>
          <p:nvPr>
            <p:ph sz="quarter" idx="12"/>
          </p:nvPr>
        </p:nvSpPr>
        <p:spPr/>
        <p:txBody>
          <a:bodyPr/>
          <a:lstStyle/>
          <a:p>
            <a:r>
              <a:rPr lang="en-US" dirty="0"/>
              <a:t>Step 4: Validating server startup</a:t>
            </a:r>
          </a:p>
          <a:p>
            <a:r>
              <a:rPr lang="en-IN" b="0" i="0" u="sng" dirty="0">
                <a:effectLst/>
                <a:latin typeface="Menlo"/>
                <a:hlinkClick r:id="rId2"/>
              </a:rPr>
              <a:t>http://peer-1-server.com:9001/</a:t>
            </a:r>
            <a:br>
              <a:rPr lang="en-IN" dirty="0"/>
            </a:br>
            <a:r>
              <a:rPr lang="en-IN" b="0" i="0" u="sng" dirty="0">
                <a:effectLst/>
                <a:latin typeface="Menlo"/>
                <a:hlinkClick r:id="rId2"/>
              </a:rPr>
              <a:t>http://peer-2-server.com:9002/</a:t>
            </a:r>
            <a:br>
              <a:rPr lang="en-IN" dirty="0"/>
            </a:br>
            <a:r>
              <a:rPr lang="en-IN" b="0" i="0" u="sng" dirty="0">
                <a:effectLst/>
                <a:latin typeface="Menlo"/>
                <a:hlinkClick r:id="rId2"/>
              </a:rPr>
              <a:t>http://peer-3-server.com:9003/</a:t>
            </a:r>
            <a:endParaRPr lang="en-IN" dirty="0"/>
          </a:p>
        </p:txBody>
      </p:sp>
      <p:sp>
        <p:nvSpPr>
          <p:cNvPr id="3" name="Title 2">
            <a:extLst>
              <a:ext uri="{FF2B5EF4-FFF2-40B4-BE49-F238E27FC236}">
                <a16:creationId xmlns:a16="http://schemas.microsoft.com/office/drawing/2014/main" id="{65D45D77-F1CF-425F-8A34-35DBB0B81CF6}"/>
              </a:ext>
            </a:extLst>
          </p:cNvPr>
          <p:cNvSpPr>
            <a:spLocks noGrp="1"/>
          </p:cNvSpPr>
          <p:nvPr>
            <p:ph type="title"/>
          </p:nvPr>
        </p:nvSpPr>
        <p:spPr/>
        <p:txBody>
          <a:bodyPr/>
          <a:lstStyle/>
          <a:p>
            <a:r>
              <a:rPr lang="en-IN" dirty="0"/>
              <a:t>Eureka Cluster</a:t>
            </a:r>
          </a:p>
        </p:txBody>
      </p:sp>
    </p:spTree>
    <p:extLst>
      <p:ext uri="{BB962C8B-B14F-4D97-AF65-F5344CB8AC3E}">
        <p14:creationId xmlns:p14="http://schemas.microsoft.com/office/powerpoint/2010/main" val="284534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837D2-F4D4-4EB3-805B-3DDDD4BF3521}"/>
              </a:ext>
            </a:extLst>
          </p:cNvPr>
          <p:cNvPicPr>
            <a:picLocks noChangeAspect="1"/>
          </p:cNvPicPr>
          <p:nvPr/>
        </p:nvPicPr>
        <p:blipFill rotWithShape="1">
          <a:blip r:embed="rId2"/>
          <a:srcRect t="4075" b="5555"/>
          <a:stretch/>
        </p:blipFill>
        <p:spPr>
          <a:xfrm>
            <a:off x="-9427" y="1219200"/>
            <a:ext cx="9144000" cy="5153320"/>
          </a:xfrm>
          <a:prstGeom prst="rect">
            <a:avLst/>
          </a:prstGeom>
        </p:spPr>
      </p:pic>
    </p:spTree>
    <p:extLst>
      <p:ext uri="{BB962C8B-B14F-4D97-AF65-F5344CB8AC3E}">
        <p14:creationId xmlns:p14="http://schemas.microsoft.com/office/powerpoint/2010/main" val="2074388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F6D07-A12E-4D27-BBC2-9183AEC52DE7}"/>
              </a:ext>
            </a:extLst>
          </p:cNvPr>
          <p:cNvPicPr>
            <a:picLocks noChangeAspect="1"/>
          </p:cNvPicPr>
          <p:nvPr/>
        </p:nvPicPr>
        <p:blipFill rotWithShape="1">
          <a:blip r:embed="rId2"/>
          <a:srcRect t="4446" b="5185"/>
          <a:stretch/>
        </p:blipFill>
        <p:spPr>
          <a:xfrm>
            <a:off x="0" y="1295400"/>
            <a:ext cx="9144000" cy="5105400"/>
          </a:xfrm>
          <a:prstGeom prst="rect">
            <a:avLst/>
          </a:prstGeom>
        </p:spPr>
      </p:pic>
    </p:spTree>
    <p:extLst>
      <p:ext uri="{BB962C8B-B14F-4D97-AF65-F5344CB8AC3E}">
        <p14:creationId xmlns:p14="http://schemas.microsoft.com/office/powerpoint/2010/main" val="2051457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B61BB-3390-43D2-963D-BD59F304832B}"/>
              </a:ext>
            </a:extLst>
          </p:cNvPr>
          <p:cNvPicPr>
            <a:picLocks noChangeAspect="1"/>
          </p:cNvPicPr>
          <p:nvPr/>
        </p:nvPicPr>
        <p:blipFill rotWithShape="1">
          <a:blip r:embed="rId2"/>
          <a:srcRect t="4446" b="5185"/>
          <a:stretch/>
        </p:blipFill>
        <p:spPr>
          <a:xfrm>
            <a:off x="0" y="1224699"/>
            <a:ext cx="9144000" cy="4953000"/>
          </a:xfrm>
          <a:prstGeom prst="rect">
            <a:avLst/>
          </a:prstGeom>
        </p:spPr>
      </p:pic>
    </p:spTree>
    <p:extLst>
      <p:ext uri="{BB962C8B-B14F-4D97-AF65-F5344CB8AC3E}">
        <p14:creationId xmlns:p14="http://schemas.microsoft.com/office/powerpoint/2010/main" val="227489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05BA1-689A-4971-8389-05875B66EC90}"/>
              </a:ext>
            </a:extLst>
          </p:cNvPr>
          <p:cNvSpPr>
            <a:spLocks noGrp="1"/>
          </p:cNvSpPr>
          <p:nvPr>
            <p:ph type="title"/>
          </p:nvPr>
        </p:nvSpPr>
        <p:spPr/>
        <p:txBody>
          <a:bodyPr/>
          <a:lstStyle/>
          <a:p>
            <a:r>
              <a:rPr lang="en-IN" dirty="0"/>
              <a:t>Eureka Admin Server</a:t>
            </a:r>
          </a:p>
        </p:txBody>
      </p:sp>
      <p:pic>
        <p:nvPicPr>
          <p:cNvPr id="4" name="Picture 3">
            <a:extLst>
              <a:ext uri="{FF2B5EF4-FFF2-40B4-BE49-F238E27FC236}">
                <a16:creationId xmlns:a16="http://schemas.microsoft.com/office/drawing/2014/main" id="{6E7F07D0-743F-417C-92C3-8BE3AFCA1C90}"/>
              </a:ext>
            </a:extLst>
          </p:cNvPr>
          <p:cNvPicPr>
            <a:picLocks noChangeAspect="1"/>
          </p:cNvPicPr>
          <p:nvPr/>
        </p:nvPicPr>
        <p:blipFill rotWithShape="1">
          <a:blip r:embed="rId2"/>
          <a:srcRect t="13269" r="833" b="23027"/>
          <a:stretch/>
        </p:blipFill>
        <p:spPr>
          <a:xfrm>
            <a:off x="76200" y="1295400"/>
            <a:ext cx="9067800" cy="5029200"/>
          </a:xfrm>
          <a:prstGeom prst="rect">
            <a:avLst/>
          </a:prstGeom>
        </p:spPr>
      </p:pic>
    </p:spTree>
    <p:extLst>
      <p:ext uri="{BB962C8B-B14F-4D97-AF65-F5344CB8AC3E}">
        <p14:creationId xmlns:p14="http://schemas.microsoft.com/office/powerpoint/2010/main" val="2084891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05BA1-689A-4971-8389-05875B66EC90}"/>
              </a:ext>
            </a:extLst>
          </p:cNvPr>
          <p:cNvSpPr>
            <a:spLocks noGrp="1"/>
          </p:cNvSpPr>
          <p:nvPr>
            <p:ph type="title"/>
          </p:nvPr>
        </p:nvSpPr>
        <p:spPr/>
        <p:txBody>
          <a:bodyPr/>
          <a:lstStyle/>
          <a:p>
            <a:r>
              <a:rPr lang="en-IN" dirty="0"/>
              <a:t>Eureka Admin Server</a:t>
            </a:r>
          </a:p>
        </p:txBody>
      </p:sp>
      <p:pic>
        <p:nvPicPr>
          <p:cNvPr id="2" name="Picture 1">
            <a:extLst>
              <a:ext uri="{FF2B5EF4-FFF2-40B4-BE49-F238E27FC236}">
                <a16:creationId xmlns:a16="http://schemas.microsoft.com/office/drawing/2014/main" id="{D4BB9DC2-EC0F-4798-AE4F-481C0F6699A1}"/>
              </a:ext>
            </a:extLst>
          </p:cNvPr>
          <p:cNvPicPr>
            <a:picLocks noChangeAspect="1"/>
          </p:cNvPicPr>
          <p:nvPr/>
        </p:nvPicPr>
        <p:blipFill rotWithShape="1">
          <a:blip r:embed="rId2"/>
          <a:srcRect t="11481" r="833" b="10000"/>
          <a:stretch/>
        </p:blipFill>
        <p:spPr>
          <a:xfrm>
            <a:off x="60664" y="1905000"/>
            <a:ext cx="9067800" cy="4038600"/>
          </a:xfrm>
          <a:prstGeom prst="rect">
            <a:avLst/>
          </a:prstGeom>
        </p:spPr>
      </p:pic>
    </p:spTree>
    <p:extLst>
      <p:ext uri="{BB962C8B-B14F-4D97-AF65-F5344CB8AC3E}">
        <p14:creationId xmlns:p14="http://schemas.microsoft.com/office/powerpoint/2010/main" val="3121797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p>
          <a:p>
            <a:r>
              <a:rPr lang="pt-BR" dirty="0">
                <a:solidFill>
                  <a:srgbClr val="FF0000"/>
                </a:solidFill>
              </a:rPr>
              <a:t>consul agent -server -bootstrap-expect=1 -data-dir=consul-data -ui -bind=192.168.99.1</a:t>
            </a:r>
            <a:endParaRPr lang="en-IN">
              <a:solidFill>
                <a:srgbClr val="FF0000"/>
              </a:solidFill>
            </a:endParaRPr>
          </a:p>
          <a:p>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Bus</a:t>
            </a:r>
          </a:p>
        </p:txBody>
      </p:sp>
      <p:pic>
        <p:nvPicPr>
          <p:cNvPr id="2050" name="Picture 2" descr="https://o7planning.org/en/11723/cache/images/i/15387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7136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32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a:t>Consul Client</a:t>
            </a:r>
          </a:p>
        </p:txBody>
      </p:sp>
    </p:spTree>
    <p:extLst>
      <p:ext uri="{BB962C8B-B14F-4D97-AF65-F5344CB8AC3E}">
        <p14:creationId xmlns:p14="http://schemas.microsoft.com/office/powerpoint/2010/main" val="2523284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a:t>Service Configuration</a:t>
            </a:r>
          </a:p>
        </p:txBody>
      </p:sp>
    </p:spTree>
    <p:extLst>
      <p:ext uri="{BB962C8B-B14F-4D97-AF65-F5344CB8AC3E}">
        <p14:creationId xmlns:p14="http://schemas.microsoft.com/office/powerpoint/2010/main" val="4205488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p>
          <a:p>
            <a:r>
              <a:rPr lang="en-US" dirty="0"/>
              <a:t>This is related to distributed computing style of Eco system using lots of underlying </a:t>
            </a:r>
            <a:r>
              <a:rPr lang="en-US" dirty="0" err="1"/>
              <a:t>Microservices</a:t>
            </a:r>
            <a:r>
              <a:rPr lang="en-US" dirty="0"/>
              <a:t>. </a:t>
            </a:r>
          </a:p>
          <a:p>
            <a:r>
              <a:rPr lang="en-US" dirty="0"/>
              <a:t>This 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microservice based architecture, we will generally develop many </a:t>
            </a:r>
            <a:r>
              <a:rPr lang="en-US" dirty="0" err="1"/>
              <a:t>Microservices</a:t>
            </a:r>
            <a:r>
              <a:rPr lang="en-US" dirty="0"/>
              <a:t> and those will interact with each other heavily in achieving certain business goals. </a:t>
            </a:r>
          </a:p>
          <a:p>
            <a:r>
              <a:rPr lang="en-US" dirty="0"/>
              <a:t>Now,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a:t>What 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p>
          <a:p>
            <a:r>
              <a:rPr lang="en-US" dirty="0"/>
              <a:t>It 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a:t>What 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p>
          <a:p>
            <a:r>
              <a:rPr lang="en-US" dirty="0"/>
              <a:t>Also 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a:t>What 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a:t>What 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Bus</a:t>
            </a:r>
          </a:p>
        </p:txBody>
      </p:sp>
      <p:pic>
        <p:nvPicPr>
          <p:cNvPr id="4" name="Picture 3">
            <a:extLst>
              <a:ext uri="{FF2B5EF4-FFF2-40B4-BE49-F238E27FC236}">
                <a16:creationId xmlns:a16="http://schemas.microsoft.com/office/drawing/2014/main" id="{38252544-B7B3-4C39-873E-77AF385F9E5A}"/>
              </a:ext>
            </a:extLst>
          </p:cNvPr>
          <p:cNvPicPr>
            <a:picLocks noChangeAspect="1"/>
          </p:cNvPicPr>
          <p:nvPr/>
        </p:nvPicPr>
        <p:blipFill>
          <a:blip r:embed="rId2"/>
          <a:stretch>
            <a:fillRect/>
          </a:stretch>
        </p:blipFill>
        <p:spPr>
          <a:xfrm>
            <a:off x="478141" y="1600200"/>
            <a:ext cx="8286750" cy="4762500"/>
          </a:xfrm>
          <a:prstGeom prst="rect">
            <a:avLst/>
          </a:prstGeom>
        </p:spPr>
      </p:pic>
    </p:spTree>
    <p:extLst>
      <p:ext uri="{BB962C8B-B14F-4D97-AF65-F5344CB8AC3E}">
        <p14:creationId xmlns:p14="http://schemas.microsoft.com/office/powerpoint/2010/main" val="1957756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E81E3E-866E-4D18-BA54-E8D5A1D47A91}"/>
              </a:ext>
            </a:extLst>
          </p:cNvPr>
          <p:cNvSpPr>
            <a:spLocks noGrp="1"/>
          </p:cNvSpPr>
          <p:nvPr>
            <p:ph sz="quarter" idx="12"/>
          </p:nvPr>
        </p:nvSpPr>
        <p:spPr/>
        <p:txBody>
          <a:bodyPr>
            <a:normAutofit fontScale="92500" lnSpcReduction="10000"/>
          </a:bodyPr>
          <a:lstStyle/>
          <a:p>
            <a:r>
              <a:rPr lang="en-US"/>
              <a:t>The Circuit Breaker </a:t>
            </a:r>
            <a:r>
              <a:rPr lang="en-US" dirty="0"/>
              <a:t>pattern functions in a similar fashion to an electrical Circuit Breaker:</a:t>
            </a:r>
          </a:p>
          <a:p>
            <a:r>
              <a:rPr lang="en-US" dirty="0"/>
              <a:t>When a number of consecutive failures cross the defined threshold, the Circuit Breaker trips.</a:t>
            </a:r>
          </a:p>
          <a:p>
            <a:r>
              <a:rPr lang="en-US" dirty="0"/>
              <a:t>For the duration of the timeout period all requests invoking the remote service will fail immediately.</a:t>
            </a:r>
          </a:p>
          <a:p>
            <a:r>
              <a:rPr lang="en-US" dirty="0"/>
              <a:t>After the timeout expires the Circuit Breaker allows a limited number of test requests to pass through.</a:t>
            </a:r>
          </a:p>
          <a:p>
            <a:r>
              <a:rPr lang="en-US" dirty="0"/>
              <a:t>If those requests succeed the Circuit Breaker resumes normal operation.</a:t>
            </a:r>
          </a:p>
          <a:p>
            <a:r>
              <a:rPr lang="en-US" dirty="0"/>
              <a:t>Otherwise, if there is a failure the timeout period begins again.</a:t>
            </a:r>
            <a:endParaRPr lang="en-IN" dirty="0"/>
          </a:p>
        </p:txBody>
      </p:sp>
      <p:sp>
        <p:nvSpPr>
          <p:cNvPr id="3" name="Title 2">
            <a:extLst>
              <a:ext uri="{FF2B5EF4-FFF2-40B4-BE49-F238E27FC236}">
                <a16:creationId xmlns:a16="http://schemas.microsoft.com/office/drawing/2014/main" id="{3AB44124-40DC-4C73-9A08-34DE928FD5EF}"/>
              </a:ext>
            </a:extLst>
          </p:cNvPr>
          <p:cNvSpPr>
            <a:spLocks noGrp="1"/>
          </p:cNvSpPr>
          <p:nvPr>
            <p:ph type="title"/>
          </p:nvPr>
        </p:nvSpPr>
        <p:spPr/>
        <p:txBody>
          <a:bodyPr/>
          <a:lstStyle/>
          <a:p>
            <a:r>
              <a:rPr lang="en-IN" dirty="0"/>
              <a:t>Circuit Breaker</a:t>
            </a:r>
          </a:p>
        </p:txBody>
      </p:sp>
    </p:spTree>
    <p:extLst>
      <p:ext uri="{BB962C8B-B14F-4D97-AF65-F5344CB8AC3E}">
        <p14:creationId xmlns:p14="http://schemas.microsoft.com/office/powerpoint/2010/main" val="1406442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1301E-A719-4C21-B4C0-3D3C4A4EC0CB}"/>
              </a:ext>
            </a:extLst>
          </p:cNvPr>
          <p:cNvSpPr>
            <a:spLocks noGrp="1"/>
          </p:cNvSpPr>
          <p:nvPr>
            <p:ph sz="quarter" idx="12"/>
          </p:nvPr>
        </p:nvSpPr>
        <p:spPr/>
        <p:txBody>
          <a:bodyPr/>
          <a:lstStyle/>
          <a:p>
            <a:r>
              <a:rPr lang="en-US" dirty="0"/>
              <a:t>The circuit breaker has 3 distinct states, Closed, Open, and Half-Open.</a:t>
            </a:r>
          </a:p>
          <a:p>
            <a:r>
              <a:rPr lang="en-US" dirty="0"/>
              <a:t>Closed – When everything is normal, the circuit breaker remains in the closed state and all calls pass through to the services. </a:t>
            </a:r>
          </a:p>
          <a:p>
            <a:r>
              <a:rPr lang="en-US" dirty="0"/>
              <a:t>When the number of failures exceeds a predetermined threshold the breaker trips, and it goes into the Open state.</a:t>
            </a:r>
            <a:endParaRPr lang="en-IN" dirty="0"/>
          </a:p>
        </p:txBody>
      </p:sp>
      <p:sp>
        <p:nvSpPr>
          <p:cNvPr id="3" name="Title 2">
            <a:extLst>
              <a:ext uri="{FF2B5EF4-FFF2-40B4-BE49-F238E27FC236}">
                <a16:creationId xmlns:a16="http://schemas.microsoft.com/office/drawing/2014/main" id="{9FB58322-D032-4375-A7CB-B1EAA463EF48}"/>
              </a:ext>
            </a:extLst>
          </p:cNvPr>
          <p:cNvSpPr>
            <a:spLocks noGrp="1"/>
          </p:cNvSpPr>
          <p:nvPr>
            <p:ph type="title"/>
          </p:nvPr>
        </p:nvSpPr>
        <p:spPr/>
        <p:txBody>
          <a:bodyPr/>
          <a:lstStyle/>
          <a:p>
            <a:r>
              <a:rPr lang="en-IN" dirty="0"/>
              <a:t>Circuit Breaker States</a:t>
            </a:r>
          </a:p>
        </p:txBody>
      </p:sp>
    </p:spTree>
    <p:extLst>
      <p:ext uri="{BB962C8B-B14F-4D97-AF65-F5344CB8AC3E}">
        <p14:creationId xmlns:p14="http://schemas.microsoft.com/office/powerpoint/2010/main" val="1168132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1301E-A719-4C21-B4C0-3D3C4A4EC0CB}"/>
              </a:ext>
            </a:extLst>
          </p:cNvPr>
          <p:cNvSpPr>
            <a:spLocks noGrp="1"/>
          </p:cNvSpPr>
          <p:nvPr>
            <p:ph sz="quarter" idx="12"/>
          </p:nvPr>
        </p:nvSpPr>
        <p:spPr/>
        <p:txBody>
          <a:bodyPr/>
          <a:lstStyle/>
          <a:p>
            <a:r>
              <a:rPr lang="en-US" dirty="0"/>
              <a:t>Open – The circuit breaker returns an error for calls without executing the function.</a:t>
            </a:r>
          </a:p>
          <a:p>
            <a:r>
              <a:rPr lang="en-US" dirty="0"/>
              <a:t>Half-Open – After a timeout period, the circuit switches to a half-open state to test if the underlying problem still exists. </a:t>
            </a:r>
          </a:p>
          <a:p>
            <a:r>
              <a:rPr lang="en-US" dirty="0"/>
              <a:t>If a single call fails in this half-open state, the breaker is once again tripped. If it succeeds, the circuit breaker resets back to the normal closed state</a:t>
            </a:r>
            <a:endParaRPr lang="en-IN" dirty="0"/>
          </a:p>
        </p:txBody>
      </p:sp>
      <p:sp>
        <p:nvSpPr>
          <p:cNvPr id="3" name="Title 2">
            <a:extLst>
              <a:ext uri="{FF2B5EF4-FFF2-40B4-BE49-F238E27FC236}">
                <a16:creationId xmlns:a16="http://schemas.microsoft.com/office/drawing/2014/main" id="{9FB58322-D032-4375-A7CB-B1EAA463EF48}"/>
              </a:ext>
            </a:extLst>
          </p:cNvPr>
          <p:cNvSpPr>
            <a:spLocks noGrp="1"/>
          </p:cNvSpPr>
          <p:nvPr>
            <p:ph type="title"/>
          </p:nvPr>
        </p:nvSpPr>
        <p:spPr/>
        <p:txBody>
          <a:bodyPr/>
          <a:lstStyle/>
          <a:p>
            <a:r>
              <a:rPr lang="en-IN" dirty="0"/>
              <a:t>Circuit Breaker States</a:t>
            </a:r>
          </a:p>
        </p:txBody>
      </p:sp>
    </p:spTree>
    <p:extLst>
      <p:ext uri="{BB962C8B-B14F-4D97-AF65-F5344CB8AC3E}">
        <p14:creationId xmlns:p14="http://schemas.microsoft.com/office/powerpoint/2010/main" val="2968381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58322-D032-4375-A7CB-B1EAA463EF48}"/>
              </a:ext>
            </a:extLst>
          </p:cNvPr>
          <p:cNvSpPr>
            <a:spLocks noGrp="1"/>
          </p:cNvSpPr>
          <p:nvPr>
            <p:ph type="title"/>
          </p:nvPr>
        </p:nvSpPr>
        <p:spPr/>
        <p:txBody>
          <a:bodyPr/>
          <a:lstStyle/>
          <a:p>
            <a:r>
              <a:rPr lang="en-IN" dirty="0"/>
              <a:t>Circuit Breaker States</a:t>
            </a:r>
          </a:p>
        </p:txBody>
      </p:sp>
      <p:pic>
        <p:nvPicPr>
          <p:cNvPr id="1026" name="Picture 2" descr="Image title">
            <a:extLst>
              <a:ext uri="{FF2B5EF4-FFF2-40B4-BE49-F238E27FC236}">
                <a16:creationId xmlns:a16="http://schemas.microsoft.com/office/drawing/2014/main" id="{0B780060-827C-4FCD-824E-71A566B6C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058" y="1524000"/>
            <a:ext cx="8051884"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6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http://localhost:9091/hystrix</a:t>
            </a:r>
            <a:endParaRPr lang="en-US" b="1" dirty="0">
              <a:hlinkClick r:id="rId2"/>
            </a:endParaRPr>
          </a:p>
          <a:p>
            <a:r>
              <a:rPr lang="en-US" b="1" dirty="0">
                <a:hlinkClick r:id="rId2"/>
              </a:rPr>
              <a:t>http://localhost:9091/actuator/hystrix.stream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42F9067-B4D0-48EB-88FD-A71901930E31}"/>
              </a:ext>
            </a:extLst>
          </p:cNvPr>
          <p:cNvGraphicFramePr>
            <a:graphicFrameLocks noGrp="1"/>
          </p:cNvGraphicFramePr>
          <p:nvPr>
            <p:extLst>
              <p:ext uri="{D42A27DB-BD31-4B8C-83A1-F6EECF244321}">
                <p14:modId xmlns:p14="http://schemas.microsoft.com/office/powerpoint/2010/main" val="298132060"/>
              </p:ext>
            </p:extLst>
          </p:nvPr>
        </p:nvGraphicFramePr>
        <p:xfrm>
          <a:off x="381000" y="1600200"/>
          <a:ext cx="8458200" cy="4824413"/>
        </p:xfrm>
        <a:graphic>
          <a:graphicData uri="http://schemas.openxmlformats.org/drawingml/2006/table">
            <a:tbl>
              <a:tblPr/>
              <a:tblGrid>
                <a:gridCol w="2362200">
                  <a:extLst>
                    <a:ext uri="{9D8B030D-6E8A-4147-A177-3AD203B41FA5}">
                      <a16:colId xmlns:a16="http://schemas.microsoft.com/office/drawing/2014/main" val="3575660138"/>
                    </a:ext>
                  </a:extLst>
                </a:gridCol>
                <a:gridCol w="3276600">
                  <a:extLst>
                    <a:ext uri="{9D8B030D-6E8A-4147-A177-3AD203B41FA5}">
                      <a16:colId xmlns:a16="http://schemas.microsoft.com/office/drawing/2014/main" val="474141705"/>
                    </a:ext>
                  </a:extLst>
                </a:gridCol>
                <a:gridCol w="2819400">
                  <a:extLst>
                    <a:ext uri="{9D8B030D-6E8A-4147-A177-3AD203B41FA5}">
                      <a16:colId xmlns:a16="http://schemas.microsoft.com/office/drawing/2014/main" val="3456242150"/>
                    </a:ext>
                  </a:extLst>
                </a:gridCol>
              </a:tblGrid>
              <a:tr h="331087">
                <a:tc>
                  <a:txBody>
                    <a:bodyPr/>
                    <a:lstStyle/>
                    <a:p>
                      <a:pPr algn="ctr"/>
                      <a:r>
                        <a:rPr lang="en-IN" sz="900" b="1">
                          <a:effectLst/>
                        </a:rPr>
                        <a:t>Name</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900" b="1">
                          <a:effectLst/>
                        </a:rPr>
                        <a:t>Description</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900" b="1">
                          <a:effectLst/>
                        </a:rPr>
                        <a:t>Triggers Fallback?</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79071840"/>
                  </a:ext>
                </a:extLst>
              </a:tr>
              <a:tr h="614876">
                <a:tc>
                  <a:txBody>
                    <a:bodyPr/>
                    <a:lstStyle/>
                    <a:p>
                      <a:pPr algn="ctr"/>
                      <a:r>
                        <a:rPr lang="en-IN" sz="900" b="1">
                          <a:effectLst/>
                        </a:rPr>
                        <a:t>EMIT</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900">
                          <a:effectLst/>
                        </a:rPr>
                        <a:t>value delivered (HystrixObservableCommand only)</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900">
                          <a:effectLst/>
                        </a:rPr>
                        <a:t>NO</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580589225"/>
                  </a:ext>
                </a:extLst>
              </a:tr>
              <a:tr h="472982">
                <a:tc>
                  <a:txBody>
                    <a:bodyPr/>
                    <a:lstStyle/>
                    <a:p>
                      <a:pPr algn="ctr"/>
                      <a:r>
                        <a:rPr lang="en-IN" sz="900" b="1">
                          <a:effectLst/>
                        </a:rPr>
                        <a:t>SUCCESS</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900">
                          <a:effectLst/>
                        </a:rPr>
                        <a:t>execution complete with no errors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900">
                          <a:effectLst/>
                        </a:rPr>
                        <a:t>NO</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159766590"/>
                  </a:ext>
                </a:extLst>
              </a:tr>
              <a:tr h="331087">
                <a:tc>
                  <a:txBody>
                    <a:bodyPr/>
                    <a:lstStyle/>
                    <a:p>
                      <a:pPr algn="ctr"/>
                      <a:r>
                        <a:rPr lang="en-IN" sz="900" b="1">
                          <a:effectLst/>
                        </a:rPr>
                        <a:t>FAILURE</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900">
                          <a:effectLst/>
                        </a:rPr>
                        <a:t>execution threw an Exception</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900">
                          <a:effectLst/>
                        </a:rPr>
                        <a:t>YES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239060360"/>
                  </a:ext>
                </a:extLst>
              </a:tr>
              <a:tr h="756771">
                <a:tc>
                  <a:txBody>
                    <a:bodyPr/>
                    <a:lstStyle/>
                    <a:p>
                      <a:pPr algn="ctr"/>
                      <a:r>
                        <a:rPr lang="en-IN" sz="900" b="1">
                          <a:effectLst/>
                        </a:rPr>
                        <a:t>TIMEOUT</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900">
                          <a:effectLst/>
                        </a:rPr>
                        <a:t>execution started, but did not complete in the allowed time</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900">
                          <a:effectLst/>
                        </a:rPr>
                        <a:t>YES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206139350"/>
                  </a:ext>
                </a:extLst>
              </a:tr>
              <a:tr h="472982">
                <a:tc>
                  <a:txBody>
                    <a:bodyPr/>
                    <a:lstStyle/>
                    <a:p>
                      <a:pPr algn="ctr"/>
                      <a:r>
                        <a:rPr lang="en-IN" sz="900" b="1">
                          <a:effectLst/>
                        </a:rPr>
                        <a:t>BAD_REQUEST</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900">
                          <a:effectLst/>
                        </a:rPr>
                        <a:t>execution threw a HystrixBadRequestException</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900">
                          <a:effectLst/>
                        </a:rPr>
                        <a:t>NO</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243888704"/>
                  </a:ext>
                </a:extLst>
              </a:tr>
              <a:tr h="614876">
                <a:tc>
                  <a:txBody>
                    <a:bodyPr/>
                    <a:lstStyle/>
                    <a:p>
                      <a:pPr algn="ctr"/>
                      <a:r>
                        <a:rPr lang="en-IN" sz="900" b="1">
                          <a:effectLst/>
                        </a:rPr>
                        <a:t>SHORT_CIRCUITED</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900">
                          <a:effectLst/>
                        </a:rPr>
                        <a:t>circuit breaker </a:t>
                      </a:r>
                      <a:r>
                        <a:rPr lang="en-US" sz="900" b="1">
                          <a:effectLst/>
                        </a:rPr>
                        <a:t>OPEN</a:t>
                      </a:r>
                      <a:r>
                        <a:rPr lang="en-US" sz="900">
                          <a:effectLst/>
                        </a:rPr>
                        <a:t>, execution not attempted</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900">
                          <a:effectLst/>
                        </a:rPr>
                        <a:t>YES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91653551"/>
                  </a:ext>
                </a:extLst>
              </a:tr>
              <a:tr h="614876">
                <a:tc>
                  <a:txBody>
                    <a:bodyPr/>
                    <a:lstStyle/>
                    <a:p>
                      <a:pPr algn="ctr"/>
                      <a:r>
                        <a:rPr lang="en-IN" sz="900" b="1">
                          <a:effectLst/>
                        </a:rPr>
                        <a:t>THREAD_POOL_REJECTED</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US" sz="900">
                          <a:effectLst/>
                        </a:rPr>
                        <a:t>thread pool at capacity, execution not attempted</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900">
                          <a:effectLst/>
                        </a:rPr>
                        <a:t>YES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847070185"/>
                  </a:ext>
                </a:extLst>
              </a:tr>
              <a:tr h="614876">
                <a:tc>
                  <a:txBody>
                    <a:bodyPr/>
                    <a:lstStyle/>
                    <a:p>
                      <a:pPr algn="ctr"/>
                      <a:r>
                        <a:rPr lang="en-IN" sz="900" b="1">
                          <a:effectLst/>
                        </a:rPr>
                        <a:t>SEMAPHORE_REJECTED</a:t>
                      </a:r>
                      <a:endParaRPr lang="en-IN" sz="900">
                        <a:effectLst/>
                      </a:endParaRP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900">
                          <a:effectLst/>
                        </a:rPr>
                        <a:t>semaphore at capacity, execution not attempted</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900" dirty="0">
                          <a:effectLst/>
                        </a:rPr>
                        <a:t>YES</a:t>
                      </a:r>
                    </a:p>
                  </a:txBody>
                  <a:tcPr marL="51240" marR="51240" marT="23649" marB="23649"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37188252"/>
                  </a:ext>
                </a:extLst>
              </a:tr>
            </a:tbl>
          </a:graphicData>
        </a:graphic>
      </p:graphicFrame>
    </p:spTree>
    <p:extLst>
      <p:ext uri="{BB962C8B-B14F-4D97-AF65-F5344CB8AC3E}">
        <p14:creationId xmlns:p14="http://schemas.microsoft.com/office/powerpoint/2010/main" val="388713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16FC44F-661B-42A9-8221-A76902FE5989}"/>
              </a:ext>
            </a:extLst>
          </p:cNvPr>
          <p:cNvGraphicFramePr>
            <a:graphicFrameLocks noGrp="1"/>
          </p:cNvGraphicFramePr>
          <p:nvPr>
            <p:extLst>
              <p:ext uri="{D42A27DB-BD31-4B8C-83A1-F6EECF244321}">
                <p14:modId xmlns:p14="http://schemas.microsoft.com/office/powerpoint/2010/main" val="2958466827"/>
              </p:ext>
            </p:extLst>
          </p:nvPr>
        </p:nvGraphicFramePr>
        <p:xfrm>
          <a:off x="228600" y="1600200"/>
          <a:ext cx="8686800" cy="4824411"/>
        </p:xfrm>
        <a:graphic>
          <a:graphicData uri="http://schemas.openxmlformats.org/drawingml/2006/table">
            <a:tbl>
              <a:tblPr/>
              <a:tblGrid>
                <a:gridCol w="2362200">
                  <a:extLst>
                    <a:ext uri="{9D8B030D-6E8A-4147-A177-3AD203B41FA5}">
                      <a16:colId xmlns:a16="http://schemas.microsoft.com/office/drawing/2014/main" val="157474601"/>
                    </a:ext>
                  </a:extLst>
                </a:gridCol>
                <a:gridCol w="3429000">
                  <a:extLst>
                    <a:ext uri="{9D8B030D-6E8A-4147-A177-3AD203B41FA5}">
                      <a16:colId xmlns:a16="http://schemas.microsoft.com/office/drawing/2014/main" val="1001201652"/>
                    </a:ext>
                  </a:extLst>
                </a:gridCol>
                <a:gridCol w="2895600">
                  <a:extLst>
                    <a:ext uri="{9D8B030D-6E8A-4147-A177-3AD203B41FA5}">
                      <a16:colId xmlns:a16="http://schemas.microsoft.com/office/drawing/2014/main" val="2329930881"/>
                    </a:ext>
                  </a:extLst>
                </a:gridCol>
              </a:tblGrid>
              <a:tr h="489433">
                <a:tc>
                  <a:txBody>
                    <a:bodyPr/>
                    <a:lstStyle/>
                    <a:p>
                      <a:pPr algn="ctr"/>
                      <a:r>
                        <a:rPr lang="en-IN" sz="1400" b="1">
                          <a:effectLst/>
                        </a:rPr>
                        <a:t>Name</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1400" b="1">
                          <a:effectLst/>
                        </a:rPr>
                        <a:t>Description</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1400" b="1">
                          <a:effectLst/>
                        </a:rPr>
                        <a:t>Throws Exception?</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69963369"/>
                  </a:ext>
                </a:extLst>
              </a:tr>
              <a:tr h="1118704">
                <a:tc>
                  <a:txBody>
                    <a:bodyPr/>
                    <a:lstStyle/>
                    <a:p>
                      <a:pPr algn="ctr"/>
                      <a:r>
                        <a:rPr lang="en-IN" sz="1400" b="1">
                          <a:effectLst/>
                        </a:rPr>
                        <a:t>FALLBACK_EMIT</a:t>
                      </a:r>
                      <a:endParaRPr lang="en-IN" sz="1400">
                        <a:effectLst/>
                      </a:endParaRP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US" sz="1400">
                          <a:effectLst/>
                        </a:rPr>
                        <a:t>fallback value delivered (HystrixObservableCommand only)</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1400">
                          <a:effectLst/>
                        </a:rPr>
                        <a:t>NO</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18282711"/>
                  </a:ext>
                </a:extLst>
              </a:tr>
              <a:tr h="908947">
                <a:tc>
                  <a:txBody>
                    <a:bodyPr/>
                    <a:lstStyle/>
                    <a:p>
                      <a:pPr algn="ctr"/>
                      <a:r>
                        <a:rPr lang="en-IN" sz="1400" b="1">
                          <a:effectLst/>
                        </a:rPr>
                        <a:t>FALLBACK_SUCCESS</a:t>
                      </a:r>
                      <a:endParaRPr lang="en-IN" sz="1400">
                        <a:effectLst/>
                      </a:endParaRP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1400">
                          <a:effectLst/>
                        </a:rPr>
                        <a:t>fallback execution complete with no errors</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1400">
                          <a:effectLst/>
                        </a:rPr>
                        <a:t>NO</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72396479"/>
                  </a:ext>
                </a:extLst>
              </a:tr>
              <a:tr h="699190">
                <a:tc>
                  <a:txBody>
                    <a:bodyPr/>
                    <a:lstStyle/>
                    <a:p>
                      <a:pPr algn="ctr"/>
                      <a:r>
                        <a:rPr lang="en-IN" sz="1400" b="1">
                          <a:effectLst/>
                        </a:rPr>
                        <a:t>FALLBACK_FAILURE</a:t>
                      </a:r>
                      <a:endParaRPr lang="en-IN" sz="1400">
                        <a:effectLst/>
                      </a:endParaRP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US" sz="1400">
                          <a:effectLst/>
                        </a:rPr>
                        <a:t>fallback execution threw an error</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1400">
                          <a:effectLst/>
                        </a:rPr>
                        <a:t>YES</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23668230"/>
                  </a:ext>
                </a:extLst>
              </a:tr>
              <a:tr h="1118704">
                <a:tc>
                  <a:txBody>
                    <a:bodyPr/>
                    <a:lstStyle/>
                    <a:p>
                      <a:pPr algn="ctr"/>
                      <a:r>
                        <a:rPr lang="en-IN" sz="1400" b="1">
                          <a:effectLst/>
                        </a:rPr>
                        <a:t>FALLBACK_REJECTION</a:t>
                      </a:r>
                      <a:endParaRPr lang="en-IN" sz="1400">
                        <a:effectLst/>
                      </a:endParaRP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sz="1400">
                          <a:effectLst/>
                        </a:rPr>
                        <a:t>fallback semaphore at capacity, fallback not attempted</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ctr"/>
                      <a:r>
                        <a:rPr lang="en-IN" sz="1400">
                          <a:effectLst/>
                        </a:rPr>
                        <a:t>YES</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608371896"/>
                  </a:ext>
                </a:extLst>
              </a:tr>
              <a:tr h="489433">
                <a:tc>
                  <a:txBody>
                    <a:bodyPr/>
                    <a:lstStyle/>
                    <a:p>
                      <a:pPr algn="ctr"/>
                      <a:r>
                        <a:rPr lang="en-IN" sz="1400" b="1">
                          <a:effectLst/>
                        </a:rPr>
                        <a:t>FALLBACK_MISSING</a:t>
                      </a:r>
                      <a:endParaRPr lang="en-IN" sz="1400">
                        <a:effectLst/>
                      </a:endParaRP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IN" sz="1400">
                          <a:effectLst/>
                        </a:rPr>
                        <a:t>no fallback implemented</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ctr"/>
                      <a:r>
                        <a:rPr lang="en-IN" sz="1400" dirty="0">
                          <a:effectLst/>
                        </a:rPr>
                        <a:t>YES</a:t>
                      </a:r>
                    </a:p>
                  </a:txBody>
                  <a:tcPr marL="75746" marR="75746" marT="34960" marB="349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711077767"/>
                  </a:ext>
                </a:extLst>
              </a:tr>
            </a:tbl>
          </a:graphicData>
        </a:graphic>
      </p:graphicFrame>
    </p:spTree>
    <p:extLst>
      <p:ext uri="{BB962C8B-B14F-4D97-AF65-F5344CB8AC3E}">
        <p14:creationId xmlns:p14="http://schemas.microsoft.com/office/powerpoint/2010/main" val="140410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does </a:t>
            </a:r>
            <a:r>
              <a:rPr lang="en-IN" dirty="0" err="1"/>
              <a:t>Config</a:t>
            </a:r>
            <a:r>
              <a:rPr lang="en-IN" dirty="0"/>
              <a:t> Server Store Data</a:t>
            </a:r>
          </a:p>
        </p:txBody>
      </p:sp>
      <p:pic>
        <p:nvPicPr>
          <p:cNvPr id="3074" name="Picture 2" descr="https://o7planning.org/en/11723/cache/images/i/15380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81955"/>
            <a:ext cx="7625442" cy="44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8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xampledriven.files.wordpress.com/2016/07/dashboard-annoted-circuit-6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162800" cy="459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959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2577-2EAE-43A8-8473-578BFB474943}"/>
              </a:ext>
            </a:extLst>
          </p:cNvPr>
          <p:cNvSpPr>
            <a:spLocks noGrp="1"/>
          </p:cNvSpPr>
          <p:nvPr>
            <p:ph type="title"/>
          </p:nvPr>
        </p:nvSpPr>
        <p:spPr/>
        <p:txBody>
          <a:bodyPr/>
          <a:lstStyle/>
          <a:p>
            <a:r>
              <a:rPr lang="en-IN" dirty="0"/>
              <a:t>Circuit Breaker </a:t>
            </a:r>
          </a:p>
        </p:txBody>
      </p:sp>
      <p:sp>
        <p:nvSpPr>
          <p:cNvPr id="3" name="Content Placeholder 2">
            <a:extLst>
              <a:ext uri="{FF2B5EF4-FFF2-40B4-BE49-F238E27FC236}">
                <a16:creationId xmlns:a16="http://schemas.microsoft.com/office/drawing/2014/main" id="{A893F813-7A69-46E6-AEC9-796981BC2EF8}"/>
              </a:ext>
            </a:extLst>
          </p:cNvPr>
          <p:cNvSpPr>
            <a:spLocks noGrp="1"/>
          </p:cNvSpPr>
          <p:nvPr>
            <p:ph sz="quarter" idx="12"/>
          </p:nvPr>
        </p:nvSpPr>
        <p:spPr/>
        <p:txBody>
          <a:bodyPr>
            <a:normAutofit fontScale="77500" lnSpcReduction="20000"/>
          </a:bodyPr>
          <a:lstStyle/>
          <a:p>
            <a:r>
              <a:rPr lang="en-US" dirty="0"/>
              <a:t>@</a:t>
            </a:r>
            <a:r>
              <a:rPr lang="en-US" dirty="0" err="1"/>
              <a:t>HystricCommand</a:t>
            </a:r>
            <a:r>
              <a:rPr lang="en-US" dirty="0"/>
              <a:t>(</a:t>
            </a:r>
            <a:r>
              <a:rPr lang="en-US" dirty="0" err="1"/>
              <a:t>fallbackMethod</a:t>
            </a:r>
            <a:r>
              <a:rPr lang="en-US" dirty="0"/>
              <a:t>=”</a:t>
            </a:r>
            <a:r>
              <a:rPr lang="en-US" dirty="0" err="1"/>
              <a:t>defaultProductList</a:t>
            </a:r>
            <a:r>
              <a:rPr lang="en-US" dirty="0"/>
              <a:t>”, </a:t>
            </a:r>
            <a:r>
              <a:rPr lang="en-US" dirty="0" err="1"/>
              <a:t>commandProperties</a:t>
            </a:r>
            <a:r>
              <a:rPr lang="en-US" dirty="0"/>
              <a:t> = { @</a:t>
            </a:r>
            <a:r>
              <a:rPr lang="en-US" dirty="0" err="1"/>
              <a:t>HystrixProperty</a:t>
            </a:r>
            <a:r>
              <a:rPr lang="en-US" dirty="0"/>
              <a:t>(name=”</a:t>
            </a:r>
            <a:r>
              <a:rPr lang="en-US" dirty="0" err="1"/>
              <a:t>execution.isolation.thread.timeoutInMilliSeconds</a:t>
            </a:r>
            <a:r>
              <a:rPr lang="en-US" dirty="0"/>
              <a:t>”, value=”500”)})</a:t>
            </a:r>
          </a:p>
          <a:p>
            <a:endParaRPr lang="en-US" dirty="0"/>
          </a:p>
          <a:p>
            <a:r>
              <a:rPr lang="en-IN" dirty="0"/>
              <a:t>@HystrixCommand(fallbackMethod = "</a:t>
            </a:r>
            <a:r>
              <a:rPr lang="en-IN" dirty="0" err="1"/>
              <a:t>getDefaultProductInventoryByCode</a:t>
            </a:r>
            <a:r>
              <a:rPr lang="en-IN" dirty="0"/>
              <a:t>",</a:t>
            </a:r>
          </a:p>
          <a:p>
            <a:r>
              <a:rPr lang="en-IN" dirty="0"/>
              <a:t>    </a:t>
            </a:r>
            <a:r>
              <a:rPr lang="en-IN" dirty="0" err="1"/>
              <a:t>commandProperties</a:t>
            </a:r>
            <a:r>
              <a:rPr lang="en-IN" dirty="0"/>
              <a:t> = {</a:t>
            </a:r>
          </a:p>
          <a:p>
            <a:r>
              <a:rPr lang="en-IN" dirty="0"/>
              <a:t>       @HystrixProperty(name = "</a:t>
            </a:r>
            <a:r>
              <a:rPr lang="en-IN" dirty="0" err="1"/>
              <a:t>execution.isolation.thread.timeoutInMilliseconds</a:t>
            </a:r>
            <a:r>
              <a:rPr lang="en-IN" dirty="0"/>
              <a:t>", value = "3000"),</a:t>
            </a:r>
          </a:p>
          <a:p>
            <a:r>
              <a:rPr lang="en-IN" dirty="0"/>
              <a:t>       @HystrixProperty(name = "</a:t>
            </a:r>
            <a:r>
              <a:rPr lang="en-IN" dirty="0" err="1"/>
              <a:t>circuitBreaker.errorThresholdPercentage</a:t>
            </a:r>
            <a:r>
              <a:rPr lang="en-IN" dirty="0"/>
              <a:t>", value="60")</a:t>
            </a:r>
          </a:p>
          <a:p>
            <a:r>
              <a:rPr lang="en-IN" dirty="0"/>
              <a:t>    }</a:t>
            </a:r>
          </a:p>
          <a:p>
            <a:r>
              <a:rPr lang="en-IN" dirty="0"/>
              <a:t>)</a:t>
            </a:r>
          </a:p>
        </p:txBody>
      </p:sp>
    </p:spTree>
    <p:extLst>
      <p:ext uri="{BB962C8B-B14F-4D97-AF65-F5344CB8AC3E}">
        <p14:creationId xmlns:p14="http://schemas.microsoft.com/office/powerpoint/2010/main" val="1760062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2577-2EAE-43A8-8473-578BFB474943}"/>
              </a:ext>
            </a:extLst>
          </p:cNvPr>
          <p:cNvSpPr>
            <a:spLocks noGrp="1"/>
          </p:cNvSpPr>
          <p:nvPr>
            <p:ph type="title"/>
          </p:nvPr>
        </p:nvSpPr>
        <p:spPr/>
        <p:txBody>
          <a:bodyPr/>
          <a:lstStyle/>
          <a:p>
            <a:r>
              <a:rPr lang="en-IN" dirty="0"/>
              <a:t>Circuit Breaker </a:t>
            </a:r>
          </a:p>
        </p:txBody>
      </p:sp>
      <p:sp>
        <p:nvSpPr>
          <p:cNvPr id="3" name="Content Placeholder 2">
            <a:extLst>
              <a:ext uri="{FF2B5EF4-FFF2-40B4-BE49-F238E27FC236}">
                <a16:creationId xmlns:a16="http://schemas.microsoft.com/office/drawing/2014/main" id="{A893F813-7A69-46E6-AEC9-796981BC2EF8}"/>
              </a:ext>
            </a:extLst>
          </p:cNvPr>
          <p:cNvSpPr>
            <a:spLocks noGrp="1"/>
          </p:cNvSpPr>
          <p:nvPr>
            <p:ph sz="quarter" idx="12"/>
          </p:nvPr>
        </p:nvSpPr>
        <p:spPr/>
        <p:txBody>
          <a:bodyPr>
            <a:normAutofit/>
          </a:bodyPr>
          <a:lstStyle/>
          <a:p>
            <a:r>
              <a:rPr lang="en-US" dirty="0"/>
              <a:t>@HystrixCommand(fallbackMethod = "</a:t>
            </a:r>
            <a:r>
              <a:rPr lang="en-US" dirty="0" err="1"/>
              <a:t>getDefaultProductInventoryByCode</a:t>
            </a:r>
            <a:r>
              <a:rPr lang="en-US" dirty="0"/>
              <a:t>",</a:t>
            </a:r>
          </a:p>
          <a:p>
            <a:r>
              <a:rPr lang="en-US" dirty="0"/>
              <a:t>    </a:t>
            </a:r>
            <a:r>
              <a:rPr lang="en-US" dirty="0" err="1"/>
              <a:t>commandProperties</a:t>
            </a:r>
            <a:r>
              <a:rPr lang="en-US" dirty="0"/>
              <a:t> = {</a:t>
            </a:r>
          </a:p>
          <a:p>
            <a:r>
              <a:rPr lang="en-US" dirty="0"/>
              <a:t>        @HystrixProperty(name="execution.isolation.strategy", value="SEMAPHORE")</a:t>
            </a:r>
          </a:p>
          <a:p>
            <a:r>
              <a:rPr lang="en-US" dirty="0"/>
              <a:t>    }</a:t>
            </a:r>
          </a:p>
          <a:p>
            <a:r>
              <a:rPr lang="en-US" dirty="0"/>
              <a:t>)</a:t>
            </a:r>
            <a:endParaRPr lang="en-IN" dirty="0"/>
          </a:p>
        </p:txBody>
      </p:sp>
    </p:spTree>
    <p:extLst>
      <p:ext uri="{BB962C8B-B14F-4D97-AF65-F5344CB8AC3E}">
        <p14:creationId xmlns:p14="http://schemas.microsoft.com/office/powerpoint/2010/main" val="869232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2577-2EAE-43A8-8473-578BFB474943}"/>
              </a:ext>
            </a:extLst>
          </p:cNvPr>
          <p:cNvSpPr>
            <a:spLocks noGrp="1"/>
          </p:cNvSpPr>
          <p:nvPr>
            <p:ph type="title"/>
          </p:nvPr>
        </p:nvSpPr>
        <p:spPr/>
        <p:txBody>
          <a:bodyPr/>
          <a:lstStyle/>
          <a:p>
            <a:r>
              <a:rPr lang="en-IN" dirty="0"/>
              <a:t>Circuit Breaker </a:t>
            </a:r>
          </a:p>
        </p:txBody>
      </p:sp>
      <p:pic>
        <p:nvPicPr>
          <p:cNvPr id="1026" name="Picture 2" descr="Image for post">
            <a:extLst>
              <a:ext uri="{FF2B5EF4-FFF2-40B4-BE49-F238E27FC236}">
                <a16:creationId xmlns:a16="http://schemas.microsoft.com/office/drawing/2014/main" id="{716CCE12-7D50-4449-951F-6BC8755EBD1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04734" y="1789473"/>
            <a:ext cx="7334532" cy="411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40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8B7AE7-7868-4F6F-9B2E-DB3FA82E04DB}"/>
              </a:ext>
            </a:extLst>
          </p:cNvPr>
          <p:cNvSpPr>
            <a:spLocks noGrp="1"/>
          </p:cNvSpPr>
          <p:nvPr>
            <p:ph type="title"/>
          </p:nvPr>
        </p:nvSpPr>
        <p:spPr/>
        <p:txBody>
          <a:bodyPr/>
          <a:lstStyle/>
          <a:p>
            <a:r>
              <a:rPr lang="en-IN" dirty="0"/>
              <a:t>Turbine</a:t>
            </a:r>
          </a:p>
        </p:txBody>
      </p:sp>
      <p:pic>
        <p:nvPicPr>
          <p:cNvPr id="1026" name="Picture 2">
            <a:extLst>
              <a:ext uri="{FF2B5EF4-FFF2-40B4-BE49-F238E27FC236}">
                <a16:creationId xmlns:a16="http://schemas.microsoft.com/office/drawing/2014/main" id="{FE87EA8A-9D60-4DAE-8509-BA921DF1D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2162174"/>
            <a:ext cx="7631459"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25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35" y="170122"/>
            <a:ext cx="8205261" cy="1211003"/>
          </a:xfrm>
        </p:spPr>
        <p:txBody>
          <a:bodyPr>
            <a:normAutofit fontScale="90000"/>
          </a:bodyPr>
          <a:lstStyle/>
          <a:p>
            <a:br>
              <a:rPr lang="en-US" dirty="0"/>
            </a:br>
            <a:br>
              <a:rPr lang="en-US" dirty="0"/>
            </a:br>
            <a:br>
              <a:rPr lang="en-US" dirty="0"/>
            </a:br>
            <a:r>
              <a:rPr lang="en-US" dirty="0"/>
              <a:t>Using Blue-Green Deployment to Reduce Downtime and Risk</a:t>
            </a:r>
            <a:br>
              <a:rPr lang="en-US" dirty="0"/>
            </a:br>
            <a:endParaRPr lang="en-IN" dirty="0"/>
          </a:p>
        </p:txBody>
      </p:sp>
      <p:sp>
        <p:nvSpPr>
          <p:cNvPr id="3" name="Content Placeholder 2"/>
          <p:cNvSpPr>
            <a:spLocks noGrp="1"/>
          </p:cNvSpPr>
          <p:nvPr>
            <p:ph sz="quarter" idx="12"/>
          </p:nvPr>
        </p:nvSpPr>
        <p:spPr>
          <a:xfrm>
            <a:off x="457201" y="1600200"/>
            <a:ext cx="8228012" cy="4824414"/>
          </a:xfrm>
        </p:spPr>
        <p:txBody>
          <a:bodyPr/>
          <a:lstStyle/>
          <a:p>
            <a:r>
              <a:rPr lang="en-US" dirty="0"/>
              <a:t>Blue-green deployment is a technique that reduces downtime and risk by running two identical production environments called Blue and Green.</a:t>
            </a:r>
          </a:p>
          <a:p>
            <a:endParaRPr lang="en-US" dirty="0"/>
          </a:p>
          <a:p>
            <a:r>
              <a:rPr lang="en-US" dirty="0"/>
              <a:t>At any time, only one of the environments is live, with the live environment serving all production traffic. For this example, Blue is currently live and Green is idle.</a:t>
            </a:r>
            <a:endParaRPr lang="en-IN" dirty="0"/>
          </a:p>
        </p:txBody>
      </p:sp>
    </p:spTree>
    <p:extLst>
      <p:ext uri="{BB962C8B-B14F-4D97-AF65-F5344CB8AC3E}">
        <p14:creationId xmlns:p14="http://schemas.microsoft.com/office/powerpoint/2010/main" val="2622459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35" y="170122"/>
            <a:ext cx="8205261" cy="1211003"/>
          </a:xfrm>
        </p:spPr>
        <p:txBody>
          <a:bodyPr>
            <a:normAutofit fontScale="90000"/>
          </a:bodyPr>
          <a:lstStyle/>
          <a:p>
            <a:br>
              <a:rPr lang="en-US" dirty="0"/>
            </a:br>
            <a:br>
              <a:rPr lang="en-US" dirty="0"/>
            </a:br>
            <a:br>
              <a:rPr lang="en-US" dirty="0"/>
            </a:br>
            <a:r>
              <a:rPr lang="en-US" dirty="0"/>
              <a:t>Using Blue-Green Deployment to Reduce Downtime and Risk</a:t>
            </a:r>
            <a:br>
              <a:rPr lang="en-US" dirty="0"/>
            </a:br>
            <a:endParaRPr lang="en-IN" dirty="0"/>
          </a:p>
        </p:txBody>
      </p:sp>
      <p:sp>
        <p:nvSpPr>
          <p:cNvPr id="3" name="Content Placeholder 2"/>
          <p:cNvSpPr>
            <a:spLocks noGrp="1"/>
          </p:cNvSpPr>
          <p:nvPr>
            <p:ph sz="quarter" idx="12"/>
          </p:nvPr>
        </p:nvSpPr>
        <p:spPr>
          <a:xfrm>
            <a:off x="457201" y="1600200"/>
            <a:ext cx="8228012" cy="4824414"/>
          </a:xfrm>
        </p:spPr>
        <p:txBody>
          <a:bodyPr/>
          <a:lstStyle/>
          <a:p>
            <a:r>
              <a:rPr lang="en-US" dirty="0"/>
              <a:t>As you prepare a new version of your software, deployment and the final stage of testing takes place in the environment that is </a:t>
            </a:r>
            <a:r>
              <a:rPr lang="en-US" i="1" dirty="0"/>
              <a:t>not</a:t>
            </a:r>
            <a:r>
              <a:rPr lang="en-US" dirty="0"/>
              <a:t> live: in this example, Green. </a:t>
            </a:r>
          </a:p>
          <a:p>
            <a:r>
              <a:rPr lang="en-US" dirty="0"/>
              <a:t>Once you have deployed and fully tested the software in Green, you switch the router so all incoming requests now go to Green instead of Blue. Green is now live, and Blue is idle.</a:t>
            </a:r>
            <a:endParaRPr lang="en-IN" dirty="0"/>
          </a:p>
        </p:txBody>
      </p:sp>
    </p:spTree>
    <p:extLst>
      <p:ext uri="{BB962C8B-B14F-4D97-AF65-F5344CB8AC3E}">
        <p14:creationId xmlns:p14="http://schemas.microsoft.com/office/powerpoint/2010/main" val="2496022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lstStyle/>
          <a:p>
            <a:r>
              <a:rPr lang="en-US" dirty="0"/>
              <a:t>$ cf push Blue -n demo-time</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1026" name="Picture 2" descr="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19400"/>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970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lstStyle/>
          <a:p>
            <a:r>
              <a:rPr lang="en-US" dirty="0"/>
              <a:t>$  cf push Green -n demo-time-temp</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2051" name="Picture 3" descr="Blue g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15551"/>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671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fontScale="92500" lnSpcReduction="10000"/>
          </a:bodyPr>
          <a:lstStyle/>
          <a:p>
            <a:r>
              <a:rPr lang="en-US" dirty="0"/>
              <a:t>$  cf map-route Green example.com -n demo-time</a:t>
            </a:r>
          </a:p>
          <a:p>
            <a:r>
              <a:rPr lang="en-US" dirty="0"/>
              <a:t>Binding demo-time.example.com to Green... OK</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3074" name="Picture 2" descr="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628061"/>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856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27F38-4231-46B3-84CF-5B4A0CD351DA}"/>
              </a:ext>
            </a:extLst>
          </p:cNvPr>
          <p:cNvSpPr>
            <a:spLocks noGrp="1"/>
          </p:cNvSpPr>
          <p:nvPr>
            <p:ph type="title"/>
          </p:nvPr>
        </p:nvSpPr>
        <p:spPr/>
        <p:txBody>
          <a:bodyPr/>
          <a:lstStyle/>
          <a:p>
            <a:r>
              <a:rPr lang="en-IN" dirty="0"/>
              <a:t>Vault</a:t>
            </a:r>
          </a:p>
        </p:txBody>
      </p:sp>
      <p:pic>
        <p:nvPicPr>
          <p:cNvPr id="4" name="Picture 3">
            <a:extLst>
              <a:ext uri="{FF2B5EF4-FFF2-40B4-BE49-F238E27FC236}">
                <a16:creationId xmlns:a16="http://schemas.microsoft.com/office/drawing/2014/main" id="{C4692DD0-EC26-4AE4-A942-73144191B1AE}"/>
              </a:ext>
            </a:extLst>
          </p:cNvPr>
          <p:cNvPicPr>
            <a:picLocks noChangeAspect="1"/>
          </p:cNvPicPr>
          <p:nvPr/>
        </p:nvPicPr>
        <p:blipFill rotWithShape="1">
          <a:blip r:embed="rId2"/>
          <a:srcRect t="11852" b="8148"/>
          <a:stretch/>
        </p:blipFill>
        <p:spPr>
          <a:xfrm>
            <a:off x="-8335" y="1981200"/>
            <a:ext cx="9144000" cy="4114800"/>
          </a:xfrm>
          <a:prstGeom prst="rect">
            <a:avLst/>
          </a:prstGeom>
        </p:spPr>
      </p:pic>
    </p:spTree>
    <p:extLst>
      <p:ext uri="{BB962C8B-B14F-4D97-AF65-F5344CB8AC3E}">
        <p14:creationId xmlns:p14="http://schemas.microsoft.com/office/powerpoint/2010/main" val="2126194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fontScale="92500" lnSpcReduction="10000"/>
          </a:bodyPr>
          <a:lstStyle/>
          <a:p>
            <a:r>
              <a:rPr lang="en-US" dirty="0"/>
              <a:t>$  cf </a:t>
            </a:r>
            <a:r>
              <a:rPr lang="en-US" dirty="0" err="1"/>
              <a:t>unmap</a:t>
            </a:r>
            <a:r>
              <a:rPr lang="en-US" dirty="0"/>
              <a:t>-route Blue example.com -n demo-time</a:t>
            </a:r>
          </a:p>
          <a:p>
            <a:r>
              <a:rPr lang="en-US" dirty="0"/>
              <a:t>Unbinding demo-time.example.com from blue... OK</a:t>
            </a:r>
            <a:endParaRPr lang="en-IN"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4098" name="Picture 2" descr="Un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62200"/>
            <a:ext cx="571500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37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828675"/>
          </a:xfrm>
        </p:spPr>
        <p:txBody>
          <a:bodyPr>
            <a:normAutofit/>
          </a:bodyPr>
          <a:lstStyle/>
          <a:p>
            <a:r>
              <a:rPr lang="en-IN" dirty="0" err="1"/>
              <a:t>cf</a:t>
            </a:r>
            <a:r>
              <a:rPr lang="en-IN"/>
              <a:t> delete-route</a:t>
            </a:r>
            <a:endParaRPr lang="en-US" dirty="0"/>
          </a:p>
        </p:txBody>
      </p:sp>
      <p:sp>
        <p:nvSpPr>
          <p:cNvPr id="3" name="Title 2"/>
          <p:cNvSpPr>
            <a:spLocks noGrp="1"/>
          </p:cNvSpPr>
          <p:nvPr>
            <p:ph type="title"/>
          </p:nvPr>
        </p:nvSpPr>
        <p:spPr/>
        <p:txBody>
          <a:bodyPr/>
          <a:lstStyle/>
          <a:p>
            <a:r>
              <a:rPr lang="en-US" dirty="0"/>
              <a:t>Blue-Green Deployment with Cloud Foundry</a:t>
            </a:r>
            <a:br>
              <a:rPr lang="en-US" dirty="0"/>
            </a:br>
            <a:endParaRPr lang="en-IN" dirty="0"/>
          </a:p>
        </p:txBody>
      </p:sp>
      <p:pic>
        <p:nvPicPr>
          <p:cNvPr id="5122" name="Picture 2" descr="G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328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br>
              <a:rPr lang="en-US" dirty="0"/>
            </a:br>
            <a:br>
              <a:rPr lang="en-US" dirty="0"/>
            </a:br>
            <a:br>
              <a:rPr lang="en-US" dirty="0"/>
            </a:br>
            <a:br>
              <a:rPr lang="en-US" dirty="0"/>
            </a:br>
            <a:br>
              <a:rPr lang="en-US" dirty="0"/>
            </a:br>
            <a:r>
              <a:rPr lang="en-US" dirty="0"/>
              <a:t>How 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the Cloud Providers. 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p>
          <a:p>
            <a:r>
              <a:rPr lang="en-US" dirty="0"/>
              <a:t>It is open source and it is governed by the Cloud Foundry Foundation. </a:t>
            </a:r>
          </a:p>
          <a:p>
            <a:r>
              <a:rPr lang="en-US" dirty="0"/>
              <a:t>The 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cf CLI executable.</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cf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a:solidFill>
                  <a:srgbClr val="FF0000"/>
                </a:solidFill>
              </a:rPr>
              <a:t>cf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p>
          <a:p>
            <a:r>
              <a:rPr lang="en-US" dirty="0"/>
              <a:t>Logout from PWS Console – We will use command </a:t>
            </a:r>
            <a:r>
              <a:rPr lang="en-US" dirty="0">
                <a:solidFill>
                  <a:srgbClr val="FF0000"/>
                </a:solidFill>
              </a:rPr>
              <a:t>cf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Create Database in cloud foundry</a:t>
            </a:r>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D02A5-B62F-4A1C-A2E3-7C25728CF1EA}"/>
              </a:ext>
            </a:extLst>
          </p:cNvPr>
          <p:cNvSpPr>
            <a:spLocks noGrp="1"/>
          </p:cNvSpPr>
          <p:nvPr>
            <p:ph type="title"/>
          </p:nvPr>
        </p:nvSpPr>
        <p:spPr/>
        <p:txBody>
          <a:bodyPr/>
          <a:lstStyle/>
          <a:p>
            <a:r>
              <a:rPr lang="en-IN" dirty="0"/>
              <a:t>Vault</a:t>
            </a:r>
          </a:p>
        </p:txBody>
      </p:sp>
      <p:pic>
        <p:nvPicPr>
          <p:cNvPr id="1026" name="Picture 2" descr="vault-1">
            <a:extLst>
              <a:ext uri="{FF2B5EF4-FFF2-40B4-BE49-F238E27FC236}">
                <a16:creationId xmlns:a16="http://schemas.microsoft.com/office/drawing/2014/main" id="{DD55611D-2474-483E-A761-0942860DE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752600"/>
            <a:ext cx="7381253"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54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a:t>kyc-cf</a:t>
            </a:r>
            <a:r>
              <a:rPr lang="en-IN" dirty="0"/>
              <a:t> -p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Verify Application Deployed</a:t>
            </a:r>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Zuul?</a:t>
            </a:r>
            <a:br>
              <a:rPr lang="en-IN" b="1" dirty="0"/>
            </a:b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US" sz="2400" i="1" dirty="0" err="1"/>
              <a:t>Zuul</a:t>
            </a:r>
            <a:r>
              <a:rPr lang="en-US" sz="2400" i="1" dirty="0"/>
              <a:t> Server is an API Gateway application. </a:t>
            </a:r>
          </a:p>
          <a:p>
            <a:r>
              <a:rPr lang="en-US" sz="2400" i="1" dirty="0"/>
              <a:t>It handles all the requests and performs the dynamic routing of microservice applications. </a:t>
            </a:r>
          </a:p>
          <a:p>
            <a:r>
              <a:rPr lang="en-US" sz="2400" i="1" dirty="0"/>
              <a:t>It works as a front door for all the requests. It is also known as Edge Server.</a:t>
            </a:r>
          </a:p>
          <a:p>
            <a:r>
              <a:rPr lang="en-US" sz="2400" i="1" dirty="0" err="1"/>
              <a:t>Zuul</a:t>
            </a:r>
            <a:r>
              <a:rPr lang="en-US" sz="2400" i="1" dirty="0"/>
              <a:t> is built to enable dynamic routing, monitoring, resiliency, and security. </a:t>
            </a:r>
          </a:p>
          <a:p>
            <a:r>
              <a:rPr lang="en-US" sz="2400" i="1" dirty="0"/>
              <a:t>It can also route the requests to multiple Amazon Auto Scaling Groups.</a:t>
            </a:r>
          </a:p>
          <a:p>
            <a:endParaRPr lang="en-US" sz="2400" i="1" dirty="0"/>
          </a:p>
        </p:txBody>
      </p:sp>
    </p:spTree>
    <p:extLst>
      <p:ext uri="{BB962C8B-B14F-4D97-AF65-F5344CB8AC3E}">
        <p14:creationId xmlns:p14="http://schemas.microsoft.com/office/powerpoint/2010/main" val="3529199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Zuul?</a:t>
            </a:r>
            <a:br>
              <a:rPr lang="en-IN" b="1" dirty="0"/>
            </a:b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US" sz="2400" i="1" dirty="0"/>
              <a:t>For Example, /</a:t>
            </a:r>
            <a:r>
              <a:rPr lang="en-US" sz="2400" i="1" dirty="0" err="1"/>
              <a:t>api</a:t>
            </a:r>
            <a:r>
              <a:rPr lang="en-US" sz="2400" i="1" dirty="0"/>
              <a:t>/products are mapped to the product service and /</a:t>
            </a:r>
            <a:r>
              <a:rPr lang="en-US" sz="2400" i="1" dirty="0" err="1"/>
              <a:t>api</a:t>
            </a:r>
            <a:r>
              <a:rPr lang="en-US" sz="2400" i="1" dirty="0"/>
              <a:t>/user is mapped to the user service. The </a:t>
            </a:r>
            <a:r>
              <a:rPr lang="en-US" sz="2400" i="1" dirty="0" err="1"/>
              <a:t>Zuul</a:t>
            </a:r>
            <a:r>
              <a:rPr lang="en-US" sz="2400" i="1" dirty="0"/>
              <a:t> Server dynamically routes the requests to the respective backend application.</a:t>
            </a:r>
          </a:p>
        </p:txBody>
      </p:sp>
    </p:spTree>
    <p:extLst>
      <p:ext uri="{BB962C8B-B14F-4D97-AF65-F5344CB8AC3E}">
        <p14:creationId xmlns:p14="http://schemas.microsoft.com/office/powerpoint/2010/main" val="16698542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Zuul?</a:t>
            </a:r>
            <a:br>
              <a:rPr lang="en-IN" b="1" dirty="0"/>
            </a:b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Zuul?</a:t>
            </a:r>
            <a:br>
              <a:rPr lang="en-IN" b="1" dirty="0"/>
            </a:b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Zuul?</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br>
            <a:r>
              <a:rPr lang="en-IN" b="1" dirty="0"/>
              <a:t>Zuul Components</a:t>
            </a:r>
            <a:br>
              <a:rPr lang="en-IN" b="1" dirty="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p>
          <a:p>
            <a:r>
              <a:rPr lang="en-US" sz="2800" dirty="0"/>
              <a:t>We 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br>
            <a:r>
              <a:rPr lang="en-IN" b="1" dirty="0"/>
              <a:t>Zuul Components</a:t>
            </a:r>
            <a:br>
              <a:rPr lang="en-IN" b="1" dirty="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D02A5-B62F-4A1C-A2E3-7C25728CF1EA}"/>
              </a:ext>
            </a:extLst>
          </p:cNvPr>
          <p:cNvSpPr>
            <a:spLocks noGrp="1"/>
          </p:cNvSpPr>
          <p:nvPr>
            <p:ph type="title"/>
          </p:nvPr>
        </p:nvSpPr>
        <p:spPr/>
        <p:txBody>
          <a:bodyPr/>
          <a:lstStyle/>
          <a:p>
            <a:r>
              <a:rPr lang="en-IN" dirty="0"/>
              <a:t>Vault</a:t>
            </a:r>
          </a:p>
        </p:txBody>
      </p:sp>
      <p:pic>
        <p:nvPicPr>
          <p:cNvPr id="2050" name="Picture 2" descr="Encryption as a Service">
            <a:extLst>
              <a:ext uri="{FF2B5EF4-FFF2-40B4-BE49-F238E27FC236}">
                <a16:creationId xmlns:a16="http://schemas.microsoft.com/office/drawing/2014/main" id="{0DDFC51C-B0C5-4CD2-AB07-9D8148C9E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352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9637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1" dirty="0"/>
            </a:br>
            <a:r>
              <a:rPr lang="en-IN" b="1" dirty="0"/>
              <a:t>Zuul Components</a:t>
            </a:r>
            <a:br>
              <a:rPr lang="en-IN" b="1" dirty="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Zuul Filters Responsibilities</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a:t>microservice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p>
        </p:txBody>
      </p:sp>
    </p:spTree>
    <p:extLst>
      <p:ext uri="{BB962C8B-B14F-4D97-AF65-F5344CB8AC3E}">
        <p14:creationId xmlns:p14="http://schemas.microsoft.com/office/powerpoint/2010/main" val="834702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Zuul Filters Responsibilities</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p>
        </p:txBody>
      </p:sp>
    </p:spTree>
    <p:extLst>
      <p:ext uri="{BB962C8B-B14F-4D97-AF65-F5344CB8AC3E}">
        <p14:creationId xmlns:p14="http://schemas.microsoft.com/office/powerpoint/2010/main" val="10652592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Zuul Filters Responsibilities</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Zuul Filters Responsibilities</a:t>
            </a:r>
            <a:br>
              <a:rPr lang="en-IN" b="1" dirty="0"/>
            </a:br>
            <a:endParaRPr lang="en-IN" dirty="0"/>
          </a:p>
        </p:txBody>
      </p:sp>
      <p:sp>
        <p:nvSpPr>
          <p:cNvPr id="3" name="Content Placeholder 2"/>
          <p:cNvSpPr>
            <a:spLocks noGrp="1"/>
          </p:cNvSpPr>
          <p:nvPr>
            <p:ph idx="4294967295"/>
          </p:nvPr>
        </p:nvSpPr>
        <p:spPr>
          <a:xfrm>
            <a:off x="461034" y="1676400"/>
            <a:ext cx="8301965" cy="4800600"/>
          </a:xfrm>
          <a:prstGeom prst="rect">
            <a:avLst/>
          </a:prstGeom>
        </p:spPr>
        <p:txBody>
          <a:bodyPr>
            <a:noAutofit/>
          </a:bodyPr>
          <a:lstStyle/>
          <a:p>
            <a:r>
              <a:rPr lang="en-US" dirty="0"/>
              <a:t>Authentication and Security — identifying authentication requirements for each resource and rejecting requests that do not satisfy them.</a:t>
            </a:r>
          </a:p>
          <a:p>
            <a:r>
              <a:rPr lang="en-US" dirty="0"/>
              <a:t>Insights and Monitoring — tracking meaningful data and statistics at the edge in order to give us an accurate view of production.</a:t>
            </a:r>
          </a:p>
          <a:p>
            <a:r>
              <a:rPr lang="en-US" dirty="0"/>
              <a:t>Dynamic Routing — dynamically routing requests to different backend clusters as needed.</a:t>
            </a:r>
          </a:p>
          <a:p>
            <a:r>
              <a:rPr lang="en-US" dirty="0"/>
              <a:t>Stress Testing — gradually increasing the traffic to a cluster in order to gauge performance.</a:t>
            </a:r>
          </a:p>
          <a:p>
            <a:endParaRPr lang="en-US" sz="2800" dirty="0"/>
          </a:p>
        </p:txBody>
      </p:sp>
    </p:spTree>
    <p:extLst>
      <p:ext uri="{BB962C8B-B14F-4D97-AF65-F5344CB8AC3E}">
        <p14:creationId xmlns:p14="http://schemas.microsoft.com/office/powerpoint/2010/main" val="95174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Zuul Filters Responsibilities</a:t>
            </a:r>
            <a:br>
              <a:rPr lang="en-IN" b="1" dirty="0"/>
            </a:br>
            <a:endParaRPr lang="en-IN" dirty="0"/>
          </a:p>
        </p:txBody>
      </p:sp>
      <p:sp>
        <p:nvSpPr>
          <p:cNvPr id="3" name="Content Placeholder 2"/>
          <p:cNvSpPr>
            <a:spLocks noGrp="1"/>
          </p:cNvSpPr>
          <p:nvPr>
            <p:ph idx="4294967295"/>
          </p:nvPr>
        </p:nvSpPr>
        <p:spPr>
          <a:xfrm>
            <a:off x="461034" y="1676400"/>
            <a:ext cx="8301965" cy="4800600"/>
          </a:xfrm>
          <a:prstGeom prst="rect">
            <a:avLst/>
          </a:prstGeom>
        </p:spPr>
        <p:txBody>
          <a:bodyPr>
            <a:noAutofit/>
          </a:bodyPr>
          <a:lstStyle/>
          <a:p>
            <a:r>
              <a:rPr lang="en-US" dirty="0"/>
              <a:t>Load Shedding — allocating capacity for each type of request and dropping requests that go over the limit.</a:t>
            </a:r>
          </a:p>
          <a:p>
            <a:r>
              <a:rPr lang="en-US" dirty="0"/>
              <a:t>Static Response handling — building some responses directly at the edge instead of forwarding them to an internal cluster</a:t>
            </a:r>
          </a:p>
          <a:p>
            <a:r>
              <a:rPr lang="en-US" dirty="0" err="1"/>
              <a:t>Multiregion</a:t>
            </a:r>
            <a:r>
              <a:rPr lang="en-US" dirty="0"/>
              <a:t> Resiliency — routing requests across AWS regions in order to diversify our ELB usage and move our edge closer to our members</a:t>
            </a:r>
            <a:endParaRPr lang="en-US" sz="2800" dirty="0"/>
          </a:p>
        </p:txBody>
      </p:sp>
    </p:spTree>
    <p:extLst>
      <p:ext uri="{BB962C8B-B14F-4D97-AF65-F5344CB8AC3E}">
        <p14:creationId xmlns:p14="http://schemas.microsoft.com/office/powerpoint/2010/main" val="3670482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8A3D0-449A-412F-9517-D1E98FD7B8B9}"/>
              </a:ext>
            </a:extLst>
          </p:cNvPr>
          <p:cNvSpPr>
            <a:spLocks noGrp="1"/>
          </p:cNvSpPr>
          <p:nvPr>
            <p:ph type="title"/>
          </p:nvPr>
        </p:nvSpPr>
        <p:spPr/>
        <p:txBody>
          <a:bodyPr/>
          <a:lstStyle/>
          <a:p>
            <a:r>
              <a:rPr lang="en-IN" dirty="0"/>
              <a:t>JWT Authentication</a:t>
            </a:r>
          </a:p>
        </p:txBody>
      </p:sp>
      <p:pic>
        <p:nvPicPr>
          <p:cNvPr id="1028" name="Picture 4" descr="spring-boot-authentication-jwt-spring-security-flow">
            <a:extLst>
              <a:ext uri="{FF2B5EF4-FFF2-40B4-BE49-F238E27FC236}">
                <a16:creationId xmlns:a16="http://schemas.microsoft.com/office/drawing/2014/main" id="{3D0A61A4-E14C-4F73-89DF-933987617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92" y="1487228"/>
            <a:ext cx="76962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74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8A3D0-449A-412F-9517-D1E98FD7B8B9}"/>
              </a:ext>
            </a:extLst>
          </p:cNvPr>
          <p:cNvSpPr>
            <a:spLocks noGrp="1"/>
          </p:cNvSpPr>
          <p:nvPr>
            <p:ph type="title"/>
          </p:nvPr>
        </p:nvSpPr>
        <p:spPr/>
        <p:txBody>
          <a:bodyPr/>
          <a:lstStyle/>
          <a:p>
            <a:r>
              <a:rPr lang="en-IN" dirty="0"/>
              <a:t>JWT Authentication</a:t>
            </a:r>
          </a:p>
        </p:txBody>
      </p:sp>
      <p:pic>
        <p:nvPicPr>
          <p:cNvPr id="1026" name="Picture 2" descr="spring-boot-authentication-spring-security-architecture">
            <a:extLst>
              <a:ext uri="{FF2B5EF4-FFF2-40B4-BE49-F238E27FC236}">
                <a16:creationId xmlns:a16="http://schemas.microsoft.com/office/drawing/2014/main" id="{EC6A23F1-EF76-44FE-BEDF-85441D544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7915"/>
            <a:ext cx="8305799" cy="527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122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34D46-EC2B-4205-98C7-825F5A74BB9B}"/>
              </a:ext>
            </a:extLst>
          </p:cNvPr>
          <p:cNvSpPr>
            <a:spLocks noGrp="1"/>
          </p:cNvSpPr>
          <p:nvPr>
            <p:ph type="title"/>
          </p:nvPr>
        </p:nvSpPr>
        <p:spPr/>
        <p:txBody>
          <a:bodyPr/>
          <a:lstStyle/>
          <a:p>
            <a:r>
              <a:rPr lang="en-IN" dirty="0" err="1"/>
              <a:t>Zuul</a:t>
            </a:r>
            <a:r>
              <a:rPr lang="en-IN" dirty="0"/>
              <a:t> Authentication and Authorization</a:t>
            </a:r>
          </a:p>
        </p:txBody>
      </p:sp>
      <p:pic>
        <p:nvPicPr>
          <p:cNvPr id="1026" name="Picture 2" descr="Microservices Architecture">
            <a:extLst>
              <a:ext uri="{FF2B5EF4-FFF2-40B4-BE49-F238E27FC236}">
                <a16:creationId xmlns:a16="http://schemas.microsoft.com/office/drawing/2014/main" id="{507307AA-3C01-44C1-A6F9-E5D2B8274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752600"/>
            <a:ext cx="768448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7115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197365-FDC3-4054-AE84-D1FFC8A968DB}"/>
              </a:ext>
            </a:extLst>
          </p:cNvPr>
          <p:cNvSpPr>
            <a:spLocks noGrp="1"/>
          </p:cNvSpPr>
          <p:nvPr>
            <p:ph type="title"/>
          </p:nvPr>
        </p:nvSpPr>
        <p:spPr/>
        <p:txBody>
          <a:bodyPr/>
          <a:lstStyle/>
          <a:p>
            <a:r>
              <a:rPr lang="en-IN" dirty="0"/>
              <a:t>Oauth2</a:t>
            </a:r>
          </a:p>
        </p:txBody>
      </p:sp>
      <p:pic>
        <p:nvPicPr>
          <p:cNvPr id="1026" name="Picture 2" descr="OAuth2.0">
            <a:extLst>
              <a:ext uri="{FF2B5EF4-FFF2-40B4-BE49-F238E27FC236}">
                <a16:creationId xmlns:a16="http://schemas.microsoft.com/office/drawing/2014/main" id="{E10C7D68-143F-4287-AE8E-09ED03258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32312"/>
            <a:ext cx="6867525"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48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18097</TotalTime>
  <Words>12700</Words>
  <Application>Microsoft Office PowerPoint</Application>
  <PresentationFormat>On-screen Show (4:3)</PresentationFormat>
  <Paragraphs>1134</Paragraphs>
  <Slides>300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300</vt:i4>
      </vt:variant>
    </vt:vector>
  </HeadingPairs>
  <TitlesOfParts>
    <vt:vector size="312" baseType="lpstr">
      <vt:lpstr>-apple-system</vt:lpstr>
      <vt:lpstr>Arial</vt:lpstr>
      <vt:lpstr>Calibri</vt:lpstr>
      <vt:lpstr>Cambira</vt:lpstr>
      <vt:lpstr>charter</vt:lpstr>
      <vt:lpstr>medium-content-sans-serif-font</vt:lpstr>
      <vt:lpstr>Menlo</vt:lpstr>
      <vt:lpstr>Noto Serif</vt:lpstr>
      <vt:lpstr>Open Sans</vt:lpstr>
      <vt:lpstr>SF-Pro-Display</vt:lpstr>
      <vt:lpstr>Source Sans Pro</vt:lpstr>
      <vt:lpstr>Pencils_02_2012</vt:lpstr>
      <vt:lpstr>Client side Features</vt:lpstr>
      <vt:lpstr>Spring Cloud Config Server</vt:lpstr>
      <vt:lpstr>Spring Cloud</vt:lpstr>
      <vt:lpstr>Spring Cloud Bus</vt:lpstr>
      <vt:lpstr>Spring Cloud Bus</vt:lpstr>
      <vt:lpstr>How does Config Server Store Data</vt:lpstr>
      <vt:lpstr>Vault</vt:lpstr>
      <vt:lpstr>Vault</vt:lpstr>
      <vt:lpstr>Vault</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Spring Cloud High Availability</vt:lpstr>
      <vt:lpstr>Why Eureka Server</vt:lpstr>
      <vt:lpstr>Spring Cloud Service Discovery with Netflix Eureka </vt:lpstr>
      <vt:lpstr>Server Configuration</vt:lpstr>
      <vt:lpstr>Server Configuration</vt:lpstr>
      <vt:lpstr>Client Configuration</vt:lpstr>
      <vt:lpstr>Client Configuration</vt:lpstr>
      <vt:lpstr>Client Configuration</vt:lpstr>
      <vt:lpstr>Client Configuration</vt:lpstr>
      <vt:lpstr>Eureka Cluster</vt:lpstr>
      <vt:lpstr>Eureka Cluster</vt:lpstr>
      <vt:lpstr>Eureka Cluster</vt:lpstr>
      <vt:lpstr>Eureka Cluster</vt:lpstr>
      <vt:lpstr>PowerPoint Presentation</vt:lpstr>
      <vt:lpstr>PowerPoint Presentation</vt:lpstr>
      <vt:lpstr>PowerPoint Presentation</vt:lpstr>
      <vt:lpstr>Eureka Admin Server</vt:lpstr>
      <vt:lpstr>Eureka Admin Server</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Circuit Breaker</vt:lpstr>
      <vt:lpstr>Circuit Breaker States</vt:lpstr>
      <vt:lpstr>Circuit Breaker States</vt:lpstr>
      <vt:lpstr>Circuit Breaker States</vt:lpstr>
      <vt:lpstr>What is Circuit Breaker Pattern? </vt:lpstr>
      <vt:lpstr>Hystrix Dashboard </vt:lpstr>
      <vt:lpstr>PowerPoint Presentation</vt:lpstr>
      <vt:lpstr>PowerPoint Presentation</vt:lpstr>
      <vt:lpstr>PowerPoint Presentation</vt:lpstr>
      <vt:lpstr>PowerPoint Presentation</vt:lpstr>
      <vt:lpstr>PowerPoint Presentation</vt:lpstr>
      <vt:lpstr>Circuit Breaker </vt:lpstr>
      <vt:lpstr>Circuit Breaker </vt:lpstr>
      <vt:lpstr>Circuit Breaker </vt:lpstr>
      <vt:lpstr>Turbine</vt:lpstr>
      <vt:lpstr>   Using Blue-Green Deployment to Reduce Downtime and Risk </vt:lpstr>
      <vt:lpstr>   Using Blue-Green Deployment to Reduce Downtime and Risk </vt:lpstr>
      <vt:lpstr>Blue-Green Deployment with Cloud Foundry </vt:lpstr>
      <vt:lpstr>Blue-Green Deployment with Cloud Foundry </vt:lpstr>
      <vt:lpstr>Blue-Green Deployment with Cloud Foundry </vt:lpstr>
      <vt:lpstr>Blue-Green Deployment with Cloud Foundry </vt:lpstr>
      <vt:lpstr>Blue-Green Deployment with Cloud Foundry </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Zuul Filters Responsibilities </vt:lpstr>
      <vt:lpstr>Zuul Filters Responsibilities </vt:lpstr>
      <vt:lpstr>JWT Authentication</vt:lpstr>
      <vt:lpstr>JWT Authentication</vt:lpstr>
      <vt:lpstr>Zuul Authentication and Authorization</vt:lpstr>
      <vt:lpstr>Oauth2</vt:lpstr>
      <vt:lpstr>Oauth2</vt:lpstr>
      <vt:lpstr>What Is Redis?</vt:lpstr>
      <vt:lpstr>Why Redis? </vt:lpstr>
      <vt:lpstr>Calling an External Application API</vt:lpstr>
      <vt:lpstr>Frequently Querying the Reference Table or Master Table in the Database</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RIBBON LOAD BALANCER</vt:lpstr>
      <vt:lpstr>PowerPoint Presentation</vt:lpstr>
      <vt:lpstr>PowerPoint Presentation</vt:lpstr>
      <vt:lpstr>PowerPoint Presentation</vt:lpstr>
      <vt:lpstr>PowerPoint Presentation</vt:lpstr>
      <vt:lpstr>PowerPoint Presentation</vt:lpstr>
      <vt:lpstr>RIBBON LOAD BALANCER</vt:lpstr>
      <vt:lpstr>RIBBON LOAD BALANCER</vt:lpstr>
      <vt:lpstr>RIBBON LOAD BALANCER</vt:lpstr>
      <vt:lpstr>RIBBON LOAD BALANCER</vt:lpstr>
      <vt:lpstr>RIBBON LOAD BALANCER</vt:lpstr>
      <vt:lpstr>RIBBON LOAD BALANCER</vt:lpstr>
      <vt:lpstr>PowerPoint Presentation</vt:lpstr>
      <vt:lpstr>Feign Client</vt:lpstr>
      <vt:lpstr>API Gateway</vt:lpstr>
      <vt:lpstr>Zipkin</vt:lpstr>
      <vt:lpstr>Docker</vt:lpstr>
      <vt:lpstr>Docker</vt:lpstr>
      <vt:lpstr>PowerPoint Presentation</vt:lpstr>
      <vt:lpstr>Hypervisor</vt:lpstr>
      <vt:lpstr>Hypervisor</vt:lpstr>
      <vt:lpstr>Hypervisor</vt:lpstr>
      <vt:lpstr>Hypervisor</vt:lpstr>
      <vt:lpstr>Hypervisor</vt:lpstr>
      <vt:lpstr>Hypervisor</vt:lpstr>
      <vt:lpstr>Hypervisor</vt:lpstr>
      <vt:lpstr>Hyper-V Root and Child Partitions</vt:lpstr>
      <vt:lpstr>Hyper-V Root and Child Partitions</vt:lpstr>
      <vt:lpstr>The Virtualization Stack and Other Root Partition Components</vt:lpstr>
      <vt:lpstr>The Virtualization Stack and Other Root Partition Components</vt:lpstr>
      <vt:lpstr>The Virtualization Stack and Other Root Partition Components</vt:lpstr>
      <vt:lpstr>The Virtualization Stack and Other Root Partition Components</vt:lpstr>
      <vt:lpstr>The Virtualization Stack and Other Root Partition Components</vt:lpstr>
      <vt:lpstr>Hyper-V Architecture</vt:lpstr>
      <vt:lpstr>Hyper-V Architecture</vt:lpstr>
      <vt:lpstr>Hyper-V Architecture</vt:lpstr>
      <vt:lpstr>Hyper-V Architecture</vt:lpstr>
      <vt:lpstr>Hyper-V Architecture</vt:lpstr>
      <vt:lpstr>Hyper-V Architecture</vt:lpstr>
      <vt:lpstr>Hyper-V Architecture</vt:lpstr>
      <vt:lpstr>hyper-v containers</vt:lpstr>
      <vt:lpstr>hyper-v containers</vt:lpstr>
      <vt:lpstr>hyper-v containers</vt:lpstr>
      <vt:lpstr>hyper-v containers</vt:lpstr>
      <vt:lpstr>Docker</vt:lpstr>
      <vt:lpstr>Docker Architecture</vt:lpstr>
      <vt:lpstr>Docker Architecture</vt:lpstr>
      <vt:lpstr>Docker Engine</vt:lpstr>
      <vt:lpstr>Dockerfile, Docker Image And Docker Container: </vt:lpstr>
      <vt:lpstr>Image Demo</vt:lpstr>
      <vt:lpstr>PowerPoint Presentation</vt:lpstr>
      <vt:lpstr>Docker Network</vt:lpstr>
      <vt:lpstr>Docker Network</vt:lpstr>
      <vt:lpstr>Docker Network</vt:lpstr>
      <vt:lpstr>Docker Network</vt:lpstr>
      <vt:lpstr>Storage</vt:lpstr>
      <vt:lpstr>Storage</vt:lpstr>
      <vt:lpstr>Registries</vt:lpstr>
      <vt:lpstr>Registries</vt:lpstr>
      <vt:lpstr>Docker Hub</vt:lpstr>
      <vt:lpstr>Docker Hub</vt:lpstr>
      <vt:lpstr>Docker Hub</vt:lpstr>
      <vt:lpstr>Other Public Registries</vt:lpstr>
      <vt:lpstr>Other Public Registries</vt:lpstr>
      <vt:lpstr>Other Public Registries</vt:lpstr>
      <vt:lpstr>Private Registries</vt:lpstr>
      <vt:lpstr>Private Registries</vt:lpstr>
      <vt:lpstr>Private Registries</vt:lpstr>
      <vt:lpstr>Should You Install Docker with the Docker Toolbox or Docker for Mac / Windows?</vt:lpstr>
      <vt:lpstr>Should You Install Docker with the Docker Toolbox or Docker for Mac / Windows?</vt:lpstr>
      <vt:lpstr>Should You Install Docker with the Docker Toolbox or Docker for Mac / Windows?</vt:lpstr>
      <vt:lpstr>Docker for Mac / Docker for Windows (Docker Desktop)</vt:lpstr>
      <vt:lpstr>Docker for Mac / Docker for Windows (Docker Desktop)</vt:lpstr>
      <vt:lpstr>Docker Toolbox</vt:lpstr>
      <vt:lpstr>Docker Toolbox</vt:lpstr>
      <vt:lpstr>Docker Toolbox</vt:lpstr>
      <vt:lpstr>What is Docker</vt:lpstr>
      <vt:lpstr>Difference between VM and Container</vt:lpstr>
      <vt:lpstr>PowerPoint Presentation</vt:lpstr>
      <vt:lpstr>PowerPoint Presentation</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Best practices for writing Dockerfiles</vt:lpstr>
      <vt:lpstr>PowerPoint Presentation</vt:lpstr>
      <vt:lpstr>Best practices for writing Dockerfiles</vt:lpstr>
      <vt:lpstr>Best practices for writing Dockerfiles</vt:lpstr>
      <vt:lpstr>Springboot Docker</vt:lpstr>
      <vt:lpstr>Springboot Docker</vt:lpstr>
      <vt:lpstr>Docker Volume</vt:lpstr>
      <vt:lpstr>Docker Volume</vt:lpstr>
      <vt:lpstr>PowerPoint Presentation</vt:lpstr>
      <vt:lpstr>Manage Data in Docker</vt:lpstr>
      <vt:lpstr>Manage Data in Docker</vt:lpstr>
      <vt:lpstr>Manage Data in Docker</vt:lpstr>
      <vt:lpstr>Manage Data in Docker</vt:lpstr>
      <vt:lpstr>PowerPoint Presentation</vt:lpstr>
      <vt:lpstr>PowerPoint Presentation</vt:lpstr>
      <vt:lpstr>PowerPoint Presentation</vt:lpstr>
      <vt:lpstr>PowerPoint Presentation</vt:lpstr>
      <vt:lpstr>Manage Data in Docker</vt:lpstr>
      <vt:lpstr>Mounting a Host Directory as a Data volume</vt:lpstr>
      <vt:lpstr>Data volume containers</vt:lpstr>
      <vt:lpstr>Data volume containers</vt:lpstr>
      <vt:lpstr>Data volume containers</vt:lpstr>
      <vt:lpstr>Data volume containers</vt:lpstr>
      <vt:lpstr>Docker network</vt:lpstr>
      <vt:lpstr>Docker network</vt:lpstr>
      <vt:lpstr>Docker network</vt:lpstr>
      <vt:lpstr>Docker network</vt:lpstr>
      <vt:lpstr>Docker network</vt:lpstr>
      <vt:lpstr>Docker network</vt:lpstr>
      <vt:lpstr>Defining your own networks</vt:lpstr>
      <vt:lpstr>Defining your own networks</vt:lpstr>
      <vt:lpstr>Defining your own networks</vt:lpstr>
      <vt:lpstr>Defining your own networks</vt:lpstr>
      <vt:lpstr>Creating an overlay network</vt:lpstr>
      <vt:lpstr>Creating an overlay network</vt:lpstr>
      <vt:lpstr>Getting Started with Artifactory as a Docker Registry</vt:lpstr>
      <vt:lpstr>Getting Started with Artifactory as a Docker Registry</vt:lpstr>
      <vt:lpstr>PowerPoint Presentation</vt:lpstr>
      <vt:lpstr>Docker Swarm</vt:lpstr>
      <vt:lpstr>Docker Swarm</vt:lpstr>
      <vt:lpstr>Docker Swarm </vt:lpstr>
      <vt:lpstr>PowerPoint Presentation</vt:lpstr>
      <vt:lpstr>PowerPoint Presentation</vt:lpstr>
      <vt:lpstr>PowerPoint Presentation</vt:lpstr>
      <vt:lpstr>PowerPoint Presentation</vt:lpstr>
      <vt:lpstr>PowerPoint Presentation</vt:lpstr>
      <vt:lpstr>Docker Swarm Steps</vt:lpstr>
      <vt:lpstr>PowerPoint Presentation</vt:lpstr>
      <vt:lpstr>What is Kubernetes?</vt:lpstr>
      <vt:lpstr>What Is Kubernetes? An Introduction To Container Orchestration Tool</vt:lpstr>
      <vt:lpstr>PowerPoint Presentation</vt:lpstr>
      <vt:lpstr>What Is Kubernetes? An Introduction To Container Orchestration Tool</vt:lpstr>
      <vt:lpstr>Why use Kubernetes?</vt:lpstr>
      <vt:lpstr>What task are performed by Kubernetes?</vt:lpstr>
      <vt:lpstr>What is the need for Container Orchestration? </vt:lpstr>
      <vt:lpstr>Kubernetes vs Docker Swarm </vt:lpstr>
      <vt:lpstr>What are the features of Kubernetes? </vt:lpstr>
      <vt:lpstr>Features of Kubernetes</vt:lpstr>
      <vt:lpstr>Kubernetes Basics</vt:lpstr>
      <vt:lpstr>Kubernetes Basics</vt:lpstr>
      <vt:lpstr>Kubernetes Architecture and Components</vt:lpstr>
      <vt:lpstr>PowerPoint Presentation</vt:lpstr>
      <vt:lpstr> Kubernetes architecture</vt:lpstr>
      <vt:lpstr>Kubernetes Architecture and Components</vt:lpstr>
      <vt:lpstr>Kubernetes Architecture and Components</vt:lpstr>
      <vt:lpstr>Kubernetes Architecture and Components</vt:lpstr>
      <vt:lpstr>What is Master Node in Kubernetes Architecture?</vt:lpstr>
      <vt:lpstr>API Server</vt:lpstr>
      <vt:lpstr>Key-Value Store (etcd)</vt:lpstr>
      <vt:lpstr>Controller</vt:lpstr>
      <vt:lpstr>Scheduler </vt:lpstr>
      <vt:lpstr>What is Worker Node in Kubernetes Architecture</vt:lpstr>
      <vt:lpstr>Kubelet</vt:lpstr>
      <vt:lpstr>Container Runtime</vt:lpstr>
      <vt:lpstr>Kube-proxy</vt:lpstr>
      <vt:lpstr>Pod </vt:lpstr>
      <vt:lpstr>Pod </vt:lpstr>
      <vt:lpstr>Pod </vt:lpstr>
      <vt:lpstr>PowerPoint Presentation</vt:lpstr>
      <vt:lpstr>Single Pod with multiple containers</vt:lpstr>
      <vt:lpstr>Single Pod with multiple containers</vt:lpstr>
      <vt:lpstr>States of a Pod</vt:lpstr>
      <vt:lpstr>Birth of a Pod</vt:lpstr>
      <vt:lpstr>Pod Termination</vt:lpstr>
      <vt:lpstr>Kubernetes Services</vt:lpstr>
      <vt:lpstr>How Do Kubernetes Services Work?</vt:lpstr>
      <vt:lpstr>How Do Kubernetes Services Work?</vt:lpstr>
      <vt:lpstr>What is Container Deployment?</vt:lpstr>
      <vt:lpstr>What is Container Deployment?</vt:lpstr>
      <vt:lpstr>What is Container Deployment?</vt:lpstr>
      <vt:lpstr>Docker and Kubernetes - Python</vt:lpstr>
      <vt:lpstr>Docker and Kubernetes - Python</vt:lpstr>
      <vt:lpstr>Docker and Kubernetes - Python</vt:lpstr>
      <vt:lpstr>Deployment file</vt:lpstr>
      <vt:lpstr>Deployment file</vt:lpstr>
      <vt:lpstr>Deployment file</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2276</cp:revision>
  <dcterms:created xsi:type="dcterms:W3CDTF">2012-03-13T15:47:14Z</dcterms:created>
  <dcterms:modified xsi:type="dcterms:W3CDTF">2021-09-14T15:06:22Z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